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7" r:id="rId3"/>
    <p:sldId id="259" r:id="rId4"/>
    <p:sldId id="302" r:id="rId5"/>
    <p:sldId id="297" r:id="rId6"/>
    <p:sldId id="333" r:id="rId7"/>
    <p:sldId id="335" r:id="rId8"/>
    <p:sldId id="336" r:id="rId9"/>
    <p:sldId id="337" r:id="rId10"/>
    <p:sldId id="334" r:id="rId11"/>
    <p:sldId id="338" r:id="rId12"/>
    <p:sldId id="387" r:id="rId13"/>
    <p:sldId id="385" r:id="rId14"/>
    <p:sldId id="386" r:id="rId15"/>
    <p:sldId id="388" r:id="rId16"/>
    <p:sldId id="389" r:id="rId17"/>
    <p:sldId id="339" r:id="rId18"/>
    <p:sldId id="383" r:id="rId19"/>
    <p:sldId id="261" r:id="rId20"/>
    <p:sldId id="343" r:id="rId21"/>
    <p:sldId id="345" r:id="rId22"/>
    <p:sldId id="346" r:id="rId23"/>
    <p:sldId id="262" r:id="rId24"/>
    <p:sldId id="340" r:id="rId25"/>
    <p:sldId id="342" r:id="rId26"/>
    <p:sldId id="287" r:id="rId27"/>
    <p:sldId id="289" r:id="rId28"/>
    <p:sldId id="290" r:id="rId29"/>
    <p:sldId id="293" r:id="rId30"/>
    <p:sldId id="294" r:id="rId31"/>
    <p:sldId id="267" r:id="rId32"/>
    <p:sldId id="347" r:id="rId33"/>
    <p:sldId id="296" r:id="rId34"/>
    <p:sldId id="266" r:id="rId35"/>
    <p:sldId id="268" r:id="rId36"/>
    <p:sldId id="384" r:id="rId37"/>
    <p:sldId id="348" r:id="rId38"/>
    <p:sldId id="379" r:id="rId39"/>
    <p:sldId id="382" r:id="rId4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7389" autoAdjust="0"/>
    <p:restoredTop sz="94660"/>
  </p:normalViewPr>
  <p:slideViewPr>
    <p:cSldViewPr>
      <p:cViewPr varScale="1">
        <p:scale>
          <a:sx n="83" d="100"/>
          <a:sy n="83" d="100"/>
        </p:scale>
        <p:origin x="-1344"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D271059C-6D58-4BC2-BABE-835849A073BB}" type="datetimeFigureOut">
              <a:rPr lang="en-US" smtClean="0"/>
              <a:pPr/>
              <a:t>1/16/2018</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DFE91130-5683-43C6-A2DB-47744272B683}"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gif"/><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hyperlink" Target="http://www.niu.edu/disability/" TargetMode="Externa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3.gif"/></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9.jpeg"/><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3.gif"/><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3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jasss.soc.surrey.ac.uk/13/1/10.html" TargetMode="External"/><Relationship Id="rId3" Type="http://schemas.openxmlformats.org/officeDocument/2006/relationships/image" Target="../media/image54.gif"/><Relationship Id="rId7" Type="http://schemas.openxmlformats.org/officeDocument/2006/relationships/hyperlink" Target="https://www.youtube.com/watch?v=OCMafswcNkY" TargetMode="External"/><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hyperlink" Target="http://www-personal.umich.edu/~axe/research/AdvancingArtofSim.pdf" TargetMode="External"/><Relationship Id="rId5" Type="http://schemas.openxmlformats.org/officeDocument/2006/relationships/hyperlink" Target="https://www.youtube.com/watch?v=H4GT1PlK2Go" TargetMode="External"/><Relationship Id="rId4" Type="http://schemas.openxmlformats.org/officeDocument/2006/relationships/hyperlink" Target="http://jasss.soc.surrey.ac.uk/11/4/12.html"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frame"/>
          <p:cNvPicPr>
            <a:picLocks noChangeAspect="1" noChangeArrowheads="1"/>
          </p:cNvPicPr>
          <p:nvPr/>
        </p:nvPicPr>
        <p:blipFill>
          <a:blip r:embed="rId2" cstate="print"/>
          <a:srcRect/>
          <a:stretch>
            <a:fillRect/>
          </a:stretch>
        </p:blipFill>
        <p:spPr bwMode="auto">
          <a:xfrm>
            <a:off x="1381125" y="2219325"/>
            <a:ext cx="6381750" cy="2419350"/>
          </a:xfrm>
          <a:prstGeom prst="rect">
            <a:avLst/>
          </a:prstGeom>
          <a:noFill/>
        </p:spPr>
      </p:pic>
      <p:sp>
        <p:nvSpPr>
          <p:cNvPr id="5" name="Text Box 6"/>
          <p:cNvSpPr txBox="1">
            <a:spLocks noChangeArrowheads="1"/>
          </p:cNvSpPr>
          <p:nvPr/>
        </p:nvSpPr>
        <p:spPr bwMode="auto">
          <a:xfrm>
            <a:off x="1547813" y="2849563"/>
            <a:ext cx="5976937" cy="579437"/>
          </a:xfrm>
          <a:prstGeom prst="rect">
            <a:avLst/>
          </a:prstGeom>
          <a:noFill/>
          <a:ln w="9525">
            <a:noFill/>
            <a:miter lim="800000"/>
            <a:headEnd/>
            <a:tailEnd/>
          </a:ln>
          <a:effectLst/>
        </p:spPr>
        <p:txBody>
          <a:bodyPr>
            <a:spAutoFit/>
          </a:bodyPr>
          <a:lstStyle/>
          <a:p>
            <a:pPr algn="ctr">
              <a:spcBef>
                <a:spcPct val="50000"/>
              </a:spcBef>
            </a:pPr>
            <a:r>
              <a:rPr lang="fr-FR" sz="3200" dirty="0" err="1"/>
              <a:t>Welcome</a:t>
            </a:r>
            <a:r>
              <a:rPr lang="fr-FR" sz="3200" dirty="0"/>
              <a:t> to </a:t>
            </a:r>
            <a:r>
              <a:rPr lang="fr-FR" sz="3200" dirty="0" smtClean="0"/>
              <a:t>CSCI 490/680! </a:t>
            </a:r>
            <a:r>
              <a:rPr lang="fr-FR" sz="3200" dirty="0" smtClean="0">
                <a:sym typeface="Wingdings" pitchFamily="2" charset="2"/>
              </a:rPr>
              <a:t></a:t>
            </a:r>
            <a:endParaRPr lang="fr-FR" sz="3200" dirty="0"/>
          </a:p>
        </p:txBody>
      </p:sp>
      <p:sp>
        <p:nvSpPr>
          <p:cNvPr id="6" name="Text Box 7"/>
          <p:cNvSpPr txBox="1">
            <a:spLocks noChangeArrowheads="1"/>
          </p:cNvSpPr>
          <p:nvPr/>
        </p:nvSpPr>
        <p:spPr bwMode="auto">
          <a:xfrm>
            <a:off x="1404938" y="3644900"/>
            <a:ext cx="6480175" cy="427038"/>
          </a:xfrm>
          <a:prstGeom prst="rect">
            <a:avLst/>
          </a:prstGeom>
          <a:noFill/>
          <a:ln w="9525">
            <a:noFill/>
            <a:miter lim="800000"/>
            <a:headEnd/>
            <a:tailEnd/>
          </a:ln>
          <a:effectLst/>
        </p:spPr>
        <p:txBody>
          <a:bodyPr>
            <a:spAutoFit/>
          </a:bodyPr>
          <a:lstStyle/>
          <a:p>
            <a:pPr algn="ctr">
              <a:spcBef>
                <a:spcPct val="50000"/>
              </a:spcBef>
            </a:pPr>
            <a:r>
              <a:rPr lang="fr-FR" sz="2200" dirty="0" err="1" smtClean="0"/>
              <a:t>Modelling</a:t>
            </a:r>
            <a:r>
              <a:rPr lang="fr-FR" sz="2200" dirty="0" smtClean="0"/>
              <a:t> &amp; Simulation</a:t>
            </a:r>
            <a:endParaRPr lang="fr-FR"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10</a:t>
            </a:r>
            <a:endParaRPr lang="fr-CA" dirty="0"/>
          </a:p>
        </p:txBody>
      </p:sp>
      <p:pic>
        <p:nvPicPr>
          <p:cNvPr id="6" name="Picture 5" descr="blog-managing-customer-expectations.png"/>
          <p:cNvPicPr>
            <a:picLocks noChangeAspect="1"/>
          </p:cNvPicPr>
          <p:nvPr/>
        </p:nvPicPr>
        <p:blipFill>
          <a:blip r:embed="rId3"/>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pic>
        <p:nvPicPr>
          <p:cNvPr id="9" name="Picture 8" descr="research.jpg"/>
          <p:cNvPicPr>
            <a:picLocks noChangeAspect="1"/>
          </p:cNvPicPr>
          <p:nvPr/>
        </p:nvPicPr>
        <p:blipFill>
          <a:blip r:embed="rId4"/>
          <a:stretch>
            <a:fillRect/>
          </a:stretch>
        </p:blipFill>
        <p:spPr>
          <a:xfrm>
            <a:off x="4983480" y="2743200"/>
            <a:ext cx="4160520" cy="2750820"/>
          </a:xfrm>
          <a:prstGeom prst="rect">
            <a:avLst/>
          </a:prstGeom>
        </p:spPr>
      </p:pic>
      <p:sp>
        <p:nvSpPr>
          <p:cNvPr id="10" name="TextBox 9"/>
          <p:cNvSpPr txBox="1"/>
          <p:nvPr/>
        </p:nvSpPr>
        <p:spPr>
          <a:xfrm>
            <a:off x="0" y="2983468"/>
            <a:ext cx="5029200" cy="369332"/>
          </a:xfrm>
          <a:prstGeom prst="rect">
            <a:avLst/>
          </a:prstGeom>
          <a:noFill/>
        </p:spPr>
        <p:txBody>
          <a:bodyPr wrap="square" rtlCol="0">
            <a:spAutoFit/>
          </a:bodyPr>
          <a:lstStyle/>
          <a:p>
            <a:pPr algn="ctr"/>
            <a:r>
              <a:rPr lang="en-GB" dirty="0" smtClean="0"/>
              <a:t>You will </a:t>
            </a:r>
            <a:r>
              <a:rPr lang="en-GB" dirty="0" smtClean="0">
                <a:solidFill>
                  <a:srgbClr val="FF0000"/>
                </a:solidFill>
              </a:rPr>
              <a:t>read</a:t>
            </a:r>
            <a:r>
              <a:rPr lang="en-GB" dirty="0" smtClean="0"/>
              <a:t> &amp; find (mostly recent) research articles</a:t>
            </a:r>
            <a:endParaRPr lang="en-GB" dirty="0"/>
          </a:p>
        </p:txBody>
      </p:sp>
      <p:sp>
        <p:nvSpPr>
          <p:cNvPr id="11" name="TextBox 10"/>
          <p:cNvSpPr txBox="1"/>
          <p:nvPr/>
        </p:nvSpPr>
        <p:spPr>
          <a:xfrm>
            <a:off x="1752600" y="3516868"/>
            <a:ext cx="3886200" cy="369332"/>
          </a:xfrm>
          <a:prstGeom prst="rect">
            <a:avLst/>
          </a:prstGeom>
          <a:noFill/>
        </p:spPr>
        <p:txBody>
          <a:bodyPr wrap="square" rtlCol="0">
            <a:spAutoFit/>
          </a:bodyPr>
          <a:lstStyle/>
          <a:p>
            <a:r>
              <a:rPr lang="en-GB" dirty="0" smtClean="0"/>
              <a:t>what could have be done </a:t>
            </a:r>
            <a:r>
              <a:rPr lang="en-GB" dirty="0" smtClean="0">
                <a:solidFill>
                  <a:srgbClr val="FF0000"/>
                </a:solidFill>
              </a:rPr>
              <a:t>better</a:t>
            </a:r>
            <a:r>
              <a:rPr lang="en-GB" dirty="0" smtClean="0"/>
              <a:t>?</a:t>
            </a:r>
            <a:endParaRPr lang="en-GB" dirty="0"/>
          </a:p>
        </p:txBody>
      </p:sp>
      <p:sp>
        <p:nvSpPr>
          <p:cNvPr id="15" name="TextBox 14"/>
          <p:cNvSpPr txBox="1"/>
          <p:nvPr/>
        </p:nvSpPr>
        <p:spPr>
          <a:xfrm>
            <a:off x="990600" y="4876800"/>
            <a:ext cx="4267200" cy="369332"/>
          </a:xfrm>
          <a:prstGeom prst="rect">
            <a:avLst/>
          </a:prstGeom>
          <a:noFill/>
        </p:spPr>
        <p:txBody>
          <a:bodyPr wrap="square" rtlCol="0">
            <a:spAutoFit/>
          </a:bodyPr>
          <a:lstStyle/>
          <a:p>
            <a:r>
              <a:rPr lang="en-GB" dirty="0" smtClean="0"/>
              <a:t>are there good </a:t>
            </a:r>
            <a:r>
              <a:rPr lang="en-GB" dirty="0" smtClean="0">
                <a:solidFill>
                  <a:srgbClr val="FF0000"/>
                </a:solidFill>
              </a:rPr>
              <a:t>ideas to apply elsewhere</a:t>
            </a:r>
            <a:r>
              <a:rPr lang="en-GB" dirty="0" smtClean="0"/>
              <a:t>?</a:t>
            </a:r>
            <a:endParaRPr lang="en-GB" dirty="0"/>
          </a:p>
        </p:txBody>
      </p:sp>
      <p:sp>
        <p:nvSpPr>
          <p:cNvPr id="16" name="TextBox 15"/>
          <p:cNvSpPr txBox="1"/>
          <p:nvPr/>
        </p:nvSpPr>
        <p:spPr>
          <a:xfrm>
            <a:off x="1371600" y="4202668"/>
            <a:ext cx="3657600" cy="369332"/>
          </a:xfrm>
          <a:prstGeom prst="rect">
            <a:avLst/>
          </a:prstGeom>
          <a:noFill/>
        </p:spPr>
        <p:txBody>
          <a:bodyPr wrap="square" rtlCol="0">
            <a:spAutoFit/>
          </a:bodyPr>
          <a:lstStyle/>
          <a:p>
            <a:r>
              <a:rPr lang="en-GB" dirty="0" smtClean="0"/>
              <a:t>how does it </a:t>
            </a:r>
            <a:r>
              <a:rPr lang="en-GB" dirty="0" smtClean="0">
                <a:solidFill>
                  <a:srgbClr val="FF0000"/>
                </a:solidFill>
              </a:rPr>
              <a:t>relate</a:t>
            </a:r>
            <a:r>
              <a:rPr lang="en-GB" dirty="0" smtClean="0"/>
              <a:t> to another article?</a:t>
            </a:r>
            <a:endParaRPr lang="en-GB" dirty="0"/>
          </a:p>
        </p:txBody>
      </p:sp>
      <p:cxnSp>
        <p:nvCxnSpPr>
          <p:cNvPr id="17" name="Straight Connector 16"/>
          <p:cNvCxnSpPr/>
          <p:nvPr/>
        </p:nvCxnSpPr>
        <p:spPr>
          <a:xfrm rot="5400000">
            <a:off x="-53439" y="4169033"/>
            <a:ext cx="1784072" cy="79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838200" y="3733800"/>
            <a:ext cx="990600" cy="41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a:off x="838200" y="4419600"/>
            <a:ext cx="609600" cy="412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p:nvPr/>
        </p:nvCxnSpPr>
        <p:spPr>
          <a:xfrm flipV="1">
            <a:off x="838200" y="5061466"/>
            <a:ext cx="228600" cy="733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1" name="TextBox 20"/>
          <p:cNvSpPr txBox="1"/>
          <p:nvPr/>
        </p:nvSpPr>
        <p:spPr>
          <a:xfrm>
            <a:off x="0" y="5638800"/>
            <a:ext cx="9144000"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000" dirty="0" smtClean="0"/>
              <a:t>This is essential to exert a critical mind, and to continue training beyond graduation.</a:t>
            </a:r>
            <a:endParaRPr lang="en-GB"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16" grpId="0"/>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11</a:t>
            </a:r>
            <a:endParaRPr lang="fr-CA" dirty="0"/>
          </a:p>
        </p:txBody>
      </p:sp>
      <p:pic>
        <p:nvPicPr>
          <p:cNvPr id="6" name="Picture 5" descr="blog-managing-customer-expectations.png"/>
          <p:cNvPicPr>
            <a:picLocks noChangeAspect="1"/>
          </p:cNvPicPr>
          <p:nvPr/>
        </p:nvPicPr>
        <p:blipFill>
          <a:blip r:embed="rId3"/>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sp>
        <p:nvSpPr>
          <p:cNvPr id="21" name="TextBox 20"/>
          <p:cNvSpPr txBox="1"/>
          <p:nvPr/>
        </p:nvSpPr>
        <p:spPr>
          <a:xfrm>
            <a:off x="0" y="5695890"/>
            <a:ext cx="9144000"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GB" sz="2000" dirty="0" smtClean="0"/>
              <a:t>You need to be a professional, and apply methods rigorously in a team setting.</a:t>
            </a:r>
            <a:endParaRPr lang="en-GB" sz="2000" dirty="0"/>
          </a:p>
        </p:txBody>
      </p:sp>
      <p:pic>
        <p:nvPicPr>
          <p:cNvPr id="22" name="Picture 21" descr="researchsuccess.jpg"/>
          <p:cNvPicPr>
            <a:picLocks noChangeAspect="1"/>
          </p:cNvPicPr>
          <p:nvPr/>
        </p:nvPicPr>
        <p:blipFill>
          <a:blip r:embed="rId4"/>
          <a:stretch>
            <a:fillRect/>
          </a:stretch>
        </p:blipFill>
        <p:spPr>
          <a:xfrm>
            <a:off x="228600" y="2743200"/>
            <a:ext cx="4191000" cy="2788627"/>
          </a:xfrm>
          <a:prstGeom prst="rect">
            <a:avLst/>
          </a:prstGeom>
        </p:spPr>
      </p:pic>
      <p:sp>
        <p:nvSpPr>
          <p:cNvPr id="23" name="TextBox 22"/>
          <p:cNvSpPr txBox="1"/>
          <p:nvPr/>
        </p:nvSpPr>
        <p:spPr>
          <a:xfrm>
            <a:off x="4343400" y="2895600"/>
            <a:ext cx="4724400" cy="369332"/>
          </a:xfrm>
          <a:prstGeom prst="rect">
            <a:avLst/>
          </a:prstGeom>
          <a:noFill/>
        </p:spPr>
        <p:txBody>
          <a:bodyPr wrap="square" rtlCol="0">
            <a:spAutoFit/>
          </a:bodyPr>
          <a:lstStyle/>
          <a:p>
            <a:pPr algn="ctr"/>
            <a:r>
              <a:rPr lang="en-GB" dirty="0" smtClean="0"/>
              <a:t>You will conduct a (small scale) </a:t>
            </a:r>
            <a:r>
              <a:rPr lang="en-GB" dirty="0" smtClean="0">
                <a:solidFill>
                  <a:srgbClr val="FF0000"/>
                </a:solidFill>
              </a:rPr>
              <a:t>research project</a:t>
            </a:r>
            <a:endParaRPr lang="en-GB" dirty="0">
              <a:solidFill>
                <a:srgbClr val="FF0000"/>
              </a:solidFill>
            </a:endParaRPr>
          </a:p>
        </p:txBody>
      </p:sp>
      <p:cxnSp>
        <p:nvCxnSpPr>
          <p:cNvPr id="24" name="Straight Connector 23"/>
          <p:cNvCxnSpPr/>
          <p:nvPr/>
        </p:nvCxnSpPr>
        <p:spPr>
          <a:xfrm rot="5400000">
            <a:off x="3886597" y="3950335"/>
            <a:ext cx="1524000" cy="794"/>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4648200" y="3645932"/>
            <a:ext cx="228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4876800" y="3417332"/>
            <a:ext cx="4114800" cy="646331"/>
          </a:xfrm>
          <a:prstGeom prst="rect">
            <a:avLst/>
          </a:prstGeom>
          <a:noFill/>
        </p:spPr>
        <p:txBody>
          <a:bodyPr wrap="square" rtlCol="0">
            <a:spAutoFit/>
          </a:bodyPr>
          <a:lstStyle/>
          <a:p>
            <a:r>
              <a:rPr lang="en-GB" dirty="0" smtClean="0"/>
              <a:t>Questions that can be investigated within a term have been designed for you.</a:t>
            </a:r>
            <a:endParaRPr lang="en-GB" dirty="0"/>
          </a:p>
        </p:txBody>
      </p:sp>
      <p:cxnSp>
        <p:nvCxnSpPr>
          <p:cNvPr id="27" name="Straight Arrow Connector 26"/>
          <p:cNvCxnSpPr/>
          <p:nvPr/>
        </p:nvCxnSpPr>
        <p:spPr>
          <a:xfrm>
            <a:off x="4648200" y="4711144"/>
            <a:ext cx="2286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4876800" y="4179332"/>
            <a:ext cx="4114800" cy="1200329"/>
          </a:xfrm>
          <a:prstGeom prst="rect">
            <a:avLst/>
          </a:prstGeom>
          <a:noFill/>
        </p:spPr>
        <p:txBody>
          <a:bodyPr wrap="square" rtlCol="0">
            <a:spAutoFit/>
          </a:bodyPr>
          <a:lstStyle/>
          <a:p>
            <a:r>
              <a:rPr lang="en-GB" dirty="0" smtClean="0"/>
              <a:t>You will work in a </a:t>
            </a:r>
            <a:r>
              <a:rPr lang="en-GB" dirty="0" smtClean="0">
                <a:solidFill>
                  <a:srgbClr val="FF0000"/>
                </a:solidFill>
              </a:rPr>
              <a:t>team</a:t>
            </a:r>
            <a:r>
              <a:rPr lang="en-GB" dirty="0" smtClean="0"/>
              <a:t> to answer them. You are not graded on the answer itself (we don’t know what it will be!) but on the </a:t>
            </a:r>
            <a:r>
              <a:rPr lang="en-GB" b="1" dirty="0" smtClean="0">
                <a:solidFill>
                  <a:srgbClr val="FF0000"/>
                </a:solidFill>
              </a:rPr>
              <a:t>soundness of your methods</a:t>
            </a:r>
            <a:r>
              <a:rPr lang="en-GB" dirty="0" smtClean="0"/>
              <a:t>.</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6"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6" name="Picture 5" descr="blog-managing-customer-expectations.png"/>
          <p:cNvPicPr>
            <a:picLocks noChangeAspect="1"/>
          </p:cNvPicPr>
          <p:nvPr/>
        </p:nvPicPr>
        <p:blipFill>
          <a:blip r:embed="rId2"/>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pic>
        <p:nvPicPr>
          <p:cNvPr id="12" name="Picture 11" descr="banner.gif"/>
          <p:cNvPicPr>
            <a:picLocks noChangeAspect="1"/>
          </p:cNvPicPr>
          <p:nvPr/>
        </p:nvPicPr>
        <p:blipFill>
          <a:blip r:embed="rId3"/>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12</a:t>
            </a:r>
            <a:endParaRPr lang="fr-CA" dirty="0"/>
          </a:p>
        </p:txBody>
      </p:sp>
      <p:sp>
        <p:nvSpPr>
          <p:cNvPr id="15" name="TextBox 14"/>
          <p:cNvSpPr txBox="1"/>
          <p:nvPr/>
        </p:nvSpPr>
        <p:spPr>
          <a:xfrm>
            <a:off x="0" y="2861608"/>
            <a:ext cx="9144000" cy="1938992"/>
          </a:xfrm>
          <a:prstGeom prst="rect">
            <a:avLst/>
          </a:prstGeom>
          <a:noFill/>
        </p:spPr>
        <p:txBody>
          <a:bodyPr wrap="square" rtlCol="0">
            <a:spAutoFit/>
          </a:bodyPr>
          <a:lstStyle/>
          <a:p>
            <a:r>
              <a:rPr lang="en-GB" sz="2400" dirty="0" smtClean="0"/>
              <a:t>The reasons why research projects have been designed for you are:</a:t>
            </a:r>
          </a:p>
          <a:p>
            <a:r>
              <a:rPr lang="en-GB" sz="2400" dirty="0" smtClean="0"/>
              <a:t>• They’re feasible within the </a:t>
            </a:r>
            <a:r>
              <a:rPr lang="en-GB" sz="2400" dirty="0" smtClean="0">
                <a:solidFill>
                  <a:srgbClr val="FF0000"/>
                </a:solidFill>
              </a:rPr>
              <a:t>time frame</a:t>
            </a:r>
            <a:r>
              <a:rPr lang="en-GB" sz="2400" dirty="0" smtClean="0"/>
              <a:t>.</a:t>
            </a:r>
          </a:p>
          <a:p>
            <a:r>
              <a:rPr lang="en-GB" sz="2400" dirty="0" smtClean="0"/>
              <a:t>• They are </a:t>
            </a:r>
            <a:r>
              <a:rPr lang="en-GB" sz="2400" i="1" dirty="0" smtClean="0">
                <a:solidFill>
                  <a:srgbClr val="FF0000"/>
                </a:solidFill>
              </a:rPr>
              <a:t>research</a:t>
            </a:r>
            <a:r>
              <a:rPr lang="en-GB" sz="2400" dirty="0" smtClean="0"/>
              <a:t> project, so we’re doing something new and useful beyond just this class.</a:t>
            </a:r>
          </a:p>
          <a:p>
            <a:r>
              <a:rPr lang="en-GB" sz="2400" dirty="0" smtClean="0"/>
              <a:t>• I understand the project well-enough to give you </a:t>
            </a:r>
            <a:r>
              <a:rPr lang="en-GB" sz="2400" dirty="0" smtClean="0">
                <a:solidFill>
                  <a:srgbClr val="FF0000"/>
                </a:solidFill>
              </a:rPr>
              <a:t>directions</a:t>
            </a:r>
            <a:r>
              <a:rPr lang="en-GB" sz="2400" dirty="0" smtClean="0"/>
              <a:t>.</a:t>
            </a:r>
            <a:endParaRPr lang="en-GB" sz="2400" dirty="0"/>
          </a:p>
        </p:txBody>
      </p:sp>
      <p:sp>
        <p:nvSpPr>
          <p:cNvPr id="16" name="TextBox 15"/>
          <p:cNvSpPr txBox="1"/>
          <p:nvPr/>
        </p:nvSpPr>
        <p:spPr>
          <a:xfrm>
            <a:off x="0" y="5181600"/>
            <a:ext cx="9144000" cy="830997"/>
          </a:xfrm>
          <a:prstGeom prst="rect">
            <a:avLst/>
          </a:prstGeom>
          <a:noFill/>
        </p:spPr>
        <p:txBody>
          <a:bodyPr wrap="square" rtlCol="0">
            <a:spAutoFit/>
          </a:bodyPr>
          <a:lstStyle/>
          <a:p>
            <a:pPr algn="ctr"/>
            <a:r>
              <a:rPr lang="en-GB" sz="2400" dirty="0" smtClean="0"/>
              <a:t>When you start your PhD, then it’s time to design your research project. For now, you need to learn how to get one </a:t>
            </a:r>
            <a:r>
              <a:rPr lang="en-GB" sz="2400" b="1" u="sng" dirty="0" smtClean="0"/>
              <a:t>done</a:t>
            </a:r>
            <a:r>
              <a:rPr lang="en-GB" sz="2400" dirty="0" smtClean="0"/>
              <a:t> </a:t>
            </a:r>
            <a:r>
              <a:rPr lang="en-GB" sz="2400" dirty="0" smtClean="0">
                <a:sym typeface="Wingdings" pitchFamily="2" charset="2"/>
              </a:rPr>
              <a:t></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6" name="Picture 5" descr="blog-managing-customer-expectations.png"/>
          <p:cNvPicPr>
            <a:picLocks noChangeAspect="1"/>
          </p:cNvPicPr>
          <p:nvPr/>
        </p:nvPicPr>
        <p:blipFill>
          <a:blip r:embed="rId2"/>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pic>
        <p:nvPicPr>
          <p:cNvPr id="17" name="Picture 16" descr="IMG_5494.JPG"/>
          <p:cNvPicPr>
            <a:picLocks noChangeAspect="1"/>
          </p:cNvPicPr>
          <p:nvPr/>
        </p:nvPicPr>
        <p:blipFill>
          <a:blip r:embed="rId3" cstate="print"/>
          <a:srcRect l="6667" t="2500" b="26250"/>
          <a:stretch>
            <a:fillRect/>
          </a:stretch>
        </p:blipFill>
        <p:spPr>
          <a:xfrm>
            <a:off x="0" y="1904999"/>
            <a:ext cx="9144000" cy="4653643"/>
          </a:xfrm>
          <a:prstGeom prst="rect">
            <a:avLst/>
          </a:prstGeom>
        </p:spPr>
      </p:pic>
      <p:pic>
        <p:nvPicPr>
          <p:cNvPr id="12" name="Picture 11" descr="banner.gif"/>
          <p:cNvPicPr>
            <a:picLocks noChangeAspect="1"/>
          </p:cNvPicPr>
          <p:nvPr/>
        </p:nvPicPr>
        <p:blipFill>
          <a:blip r:embed="rId4"/>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13</a:t>
            </a:r>
            <a:endParaRPr lang="fr-CA" dirty="0"/>
          </a:p>
        </p:txBody>
      </p:sp>
      <p:sp>
        <p:nvSpPr>
          <p:cNvPr id="18" name="TextBox 17"/>
          <p:cNvSpPr txBox="1"/>
          <p:nvPr/>
        </p:nvSpPr>
        <p:spPr>
          <a:xfrm>
            <a:off x="-76200" y="1905000"/>
            <a:ext cx="6248400"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dirty="0" smtClean="0"/>
              <a:t>In a previous special topics course, the students’ work was featured at an international conference via 4 posters.</a:t>
            </a:r>
            <a:endParaRPr lang="en-GB"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6" name="Picture 5" descr="blog-managing-customer-expectations.png"/>
          <p:cNvPicPr>
            <a:picLocks noChangeAspect="1"/>
          </p:cNvPicPr>
          <p:nvPr/>
        </p:nvPicPr>
        <p:blipFill>
          <a:blip r:embed="rId2"/>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pic>
        <p:nvPicPr>
          <p:cNvPr id="10" name="Picture 9" descr="Actionable1.png"/>
          <p:cNvPicPr>
            <a:picLocks noChangeAspect="1"/>
          </p:cNvPicPr>
          <p:nvPr/>
        </p:nvPicPr>
        <p:blipFill>
          <a:blip r:embed="rId3"/>
          <a:stretch>
            <a:fillRect/>
          </a:stretch>
        </p:blipFill>
        <p:spPr>
          <a:xfrm>
            <a:off x="0" y="609600"/>
            <a:ext cx="9144000" cy="5659772"/>
          </a:xfrm>
          <a:prstGeom prst="rect">
            <a:avLst/>
          </a:prstGeom>
        </p:spPr>
      </p:pic>
      <p:sp>
        <p:nvSpPr>
          <p:cNvPr id="11" name="TextBox 10"/>
          <p:cNvSpPr txBox="1"/>
          <p:nvPr/>
        </p:nvSpPr>
        <p:spPr>
          <a:xfrm>
            <a:off x="0" y="228600"/>
            <a:ext cx="9144000" cy="4001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000" dirty="0" smtClean="0"/>
              <a:t>A software used in this course, </a:t>
            </a:r>
            <a:r>
              <a:rPr lang="en-GB" sz="2000" dirty="0" err="1" smtClean="0"/>
              <a:t>ActionableSystems</a:t>
            </a:r>
            <a:r>
              <a:rPr lang="en-GB" sz="2000" dirty="0" smtClean="0"/>
              <a:t>, was developed as a class project.</a:t>
            </a:r>
            <a:endParaRPr lang="en-GB" sz="2000" dirty="0"/>
          </a:p>
        </p:txBody>
      </p:sp>
      <p:pic>
        <p:nvPicPr>
          <p:cNvPr id="12" name="Picture 11" descr="banner.gif"/>
          <p:cNvPicPr>
            <a:picLocks noChangeAspect="1"/>
          </p:cNvPicPr>
          <p:nvPr/>
        </p:nvPicPr>
        <p:blipFill>
          <a:blip r:embed="rId4"/>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14</a:t>
            </a:r>
            <a:endParaRPr lang="fr-CA"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6" name="Picture 5" descr="blog-managing-customer-expectations.png"/>
          <p:cNvPicPr>
            <a:picLocks noChangeAspect="1"/>
          </p:cNvPicPr>
          <p:nvPr/>
        </p:nvPicPr>
        <p:blipFill>
          <a:blip r:embed="rId2"/>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pic>
        <p:nvPicPr>
          <p:cNvPr id="12" name="Picture 11" descr="banner.gif"/>
          <p:cNvPicPr>
            <a:picLocks noChangeAspect="1"/>
          </p:cNvPicPr>
          <p:nvPr/>
        </p:nvPicPr>
        <p:blipFill>
          <a:blip r:embed="rId3"/>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15</a:t>
            </a:r>
            <a:endParaRPr lang="fr-CA" dirty="0"/>
          </a:p>
        </p:txBody>
      </p:sp>
      <p:pic>
        <p:nvPicPr>
          <p:cNvPr id="15" name="Picture 14" descr="20130905-174428.jpg"/>
          <p:cNvPicPr>
            <a:picLocks noChangeAspect="1"/>
          </p:cNvPicPr>
          <p:nvPr/>
        </p:nvPicPr>
        <p:blipFill>
          <a:blip r:embed="rId4"/>
          <a:stretch>
            <a:fillRect/>
          </a:stretch>
        </p:blipFill>
        <p:spPr>
          <a:xfrm>
            <a:off x="1295400" y="3276600"/>
            <a:ext cx="3429000" cy="3429000"/>
          </a:xfrm>
          <a:prstGeom prst="rect">
            <a:avLst/>
          </a:prstGeom>
          <a:ln>
            <a:noFill/>
          </a:ln>
          <a:effectLst>
            <a:outerShdw blurRad="190500" algn="tl" rotWithShape="0">
              <a:srgbClr val="000000">
                <a:alpha val="70000"/>
              </a:srgbClr>
            </a:outerShdw>
          </a:effectLst>
        </p:spPr>
      </p:pic>
      <p:sp>
        <p:nvSpPr>
          <p:cNvPr id="16" name="TextBox 15"/>
          <p:cNvSpPr txBox="1"/>
          <p:nvPr/>
        </p:nvSpPr>
        <p:spPr>
          <a:xfrm>
            <a:off x="0" y="2743200"/>
            <a:ext cx="5486400" cy="461665"/>
          </a:xfrm>
          <a:prstGeom prst="rect">
            <a:avLst/>
          </a:prstGeom>
          <a:noFill/>
        </p:spPr>
        <p:txBody>
          <a:bodyPr wrap="square" rtlCol="0">
            <a:spAutoFit/>
          </a:bodyPr>
          <a:lstStyle/>
          <a:p>
            <a:pPr algn="ctr"/>
            <a:r>
              <a:rPr lang="en-GB" sz="2400" dirty="0" smtClean="0"/>
              <a:t>There is no “free ride” by being in a team.</a:t>
            </a:r>
            <a:endParaRPr lang="en-GB" sz="2400" dirty="0"/>
          </a:p>
        </p:txBody>
      </p:sp>
      <p:pic>
        <p:nvPicPr>
          <p:cNvPr id="17" name="Picture 16" descr="team.png"/>
          <p:cNvPicPr>
            <a:picLocks noChangeAspect="1"/>
          </p:cNvPicPr>
          <p:nvPr/>
        </p:nvPicPr>
        <p:blipFill>
          <a:blip r:embed="rId5"/>
          <a:stretch>
            <a:fillRect/>
          </a:stretch>
        </p:blipFill>
        <p:spPr>
          <a:xfrm>
            <a:off x="3276600" y="104793"/>
            <a:ext cx="5181600" cy="6524607"/>
          </a:xfrm>
          <a:prstGeom prst="rect">
            <a:avLst/>
          </a:prstGeom>
          <a:ln>
            <a:noFill/>
          </a:ln>
          <a:effectLst>
            <a:outerShdw blurRad="190500" algn="tl" rotWithShape="0">
              <a:srgbClr val="000000">
                <a:alpha val="70000"/>
              </a:srgbClr>
            </a:outerShdw>
          </a:effectLst>
        </p:spPr>
      </p:pic>
      <p:sp>
        <p:nvSpPr>
          <p:cNvPr id="18" name="Oval 17"/>
          <p:cNvSpPr/>
          <p:nvPr/>
        </p:nvSpPr>
        <p:spPr>
          <a:xfrm>
            <a:off x="3581400" y="1676400"/>
            <a:ext cx="2514600" cy="3048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ppt_w</p:attrName>
                                        </p:attrNameLst>
                                      </p:cBhvr>
                                      <p:tavLst>
                                        <p:tav tm="0">
                                          <p:val>
                                            <p:strVal val="#ppt_w+.3"/>
                                          </p:val>
                                        </p:tav>
                                        <p:tav tm="100000">
                                          <p:val>
                                            <p:strVal val="#ppt_w"/>
                                          </p:val>
                                        </p:tav>
                                      </p:tavLst>
                                    </p:anim>
                                    <p:anim calcmode="lin" valueType="num">
                                      <p:cBhvr>
                                        <p:cTn id="12" dur="500" fill="hold"/>
                                        <p:tgtEl>
                                          <p:spTgt spid="18"/>
                                        </p:tgtEl>
                                        <p:attrNameLst>
                                          <p:attrName>ppt_h</p:attrName>
                                        </p:attrNameLst>
                                      </p:cBhvr>
                                      <p:tavLst>
                                        <p:tav tm="0">
                                          <p:val>
                                            <p:strVal val="#ppt_h"/>
                                          </p:val>
                                        </p:tav>
                                        <p:tav tm="100000">
                                          <p:val>
                                            <p:strVal val="#ppt_h"/>
                                          </p:val>
                                        </p:tav>
                                      </p:tavLst>
                                    </p:anim>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join-team-love.png"/>
          <p:cNvPicPr>
            <a:picLocks noChangeAspect="1"/>
          </p:cNvPicPr>
          <p:nvPr/>
        </p:nvPicPr>
        <p:blipFill>
          <a:blip r:embed="rId2"/>
          <a:stretch>
            <a:fillRect/>
          </a:stretch>
        </p:blipFill>
        <p:spPr>
          <a:xfrm>
            <a:off x="-457200" y="4427220"/>
            <a:ext cx="3612839" cy="2583180"/>
          </a:xfrm>
          <a:prstGeom prst="rect">
            <a:avLst/>
          </a:prstGeom>
        </p:spPr>
      </p:pic>
      <p:pic>
        <p:nvPicPr>
          <p:cNvPr id="15" name="Picture 14" descr="18ixlosijjif7jpg.jpg"/>
          <p:cNvPicPr>
            <a:picLocks noChangeAspect="1"/>
          </p:cNvPicPr>
          <p:nvPr/>
        </p:nvPicPr>
        <p:blipFill>
          <a:blip r:embed="rId3"/>
          <a:stretch>
            <a:fillRect/>
          </a:stretch>
        </p:blipFill>
        <p:spPr>
          <a:xfrm>
            <a:off x="533400" y="1404937"/>
            <a:ext cx="2514600" cy="1414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 Box 4"/>
          <p:cNvSpPr txBox="1">
            <a:spLocks noChangeArrowheads="1"/>
          </p:cNvSpPr>
          <p:nvPr/>
        </p:nvSpPr>
        <p:spPr bwMode="auto">
          <a:xfrm>
            <a:off x="0" y="76200"/>
            <a:ext cx="9144000" cy="646331"/>
          </a:xfrm>
          <a:prstGeom prst="rect">
            <a:avLst/>
          </a:prstGeom>
          <a:noFill/>
          <a:ln w="9525">
            <a:noFill/>
            <a:miter lim="800000"/>
            <a:headEnd/>
            <a:tailEnd/>
          </a:ln>
          <a:effectLst/>
        </p:spPr>
        <p:txBody>
          <a:bodyPr>
            <a:spAutoFit/>
          </a:bodyPr>
          <a:lstStyle/>
          <a:p>
            <a:pPr algn="ctr">
              <a:spcBef>
                <a:spcPct val="50000"/>
              </a:spcBef>
            </a:pPr>
            <a:r>
              <a:rPr lang="fr-FR" sz="3600" b="1" dirty="0" err="1" smtClean="0">
                <a:effectLst>
                  <a:outerShdw blurRad="38100" dist="38100" dir="2700000" algn="tl">
                    <a:srgbClr val="C0C0C0"/>
                  </a:outerShdw>
                </a:effectLst>
              </a:rPr>
              <a:t>Which</a:t>
            </a:r>
            <a:r>
              <a:rPr lang="fr-FR" sz="3600" b="1" dirty="0" smtClean="0">
                <a:effectLst>
                  <a:outerShdw blurRad="38100" dist="38100" dir="2700000" algn="tl">
                    <a:srgbClr val="C0C0C0"/>
                  </a:outerShdw>
                </a:effectLst>
              </a:rPr>
              <a:t> </a:t>
            </a:r>
            <a:r>
              <a:rPr lang="fr-FR" sz="3600" b="1" dirty="0" err="1" smtClean="0">
                <a:effectLst>
                  <a:outerShdw blurRad="38100" dist="38100" dir="2700000" algn="tl">
                    <a:srgbClr val="C0C0C0"/>
                  </a:outerShdw>
                </a:effectLst>
              </a:rPr>
              <a:t>project</a:t>
            </a:r>
            <a:r>
              <a:rPr lang="fr-FR" sz="3600" b="1" dirty="0" smtClean="0">
                <a:effectLst>
                  <a:outerShdw blurRad="38100" dist="38100" dir="2700000" algn="tl">
                    <a:srgbClr val="C0C0C0"/>
                  </a:outerShdw>
                </a:effectLst>
              </a:rPr>
              <a:t> </a:t>
            </a:r>
            <a:r>
              <a:rPr lang="fr-FR" sz="3600" b="1" dirty="0" err="1" smtClean="0">
                <a:effectLst>
                  <a:outerShdw blurRad="38100" dist="38100" dir="2700000" algn="tl">
                    <a:srgbClr val="C0C0C0"/>
                  </a:outerShdw>
                </a:effectLst>
              </a:rPr>
              <a:t>will</a:t>
            </a:r>
            <a:r>
              <a:rPr lang="fr-FR" sz="3600" b="1" dirty="0" smtClean="0">
                <a:effectLst>
                  <a:outerShdw blurRad="38100" dist="38100" dir="2700000" algn="tl">
                    <a:srgbClr val="C0C0C0"/>
                  </a:outerShdw>
                </a:effectLst>
              </a:rPr>
              <a:t> </a:t>
            </a:r>
            <a:r>
              <a:rPr lang="fr-FR" sz="3600" b="1" i="1" dirty="0" err="1" smtClean="0">
                <a:solidFill>
                  <a:srgbClr val="FF0000"/>
                </a:solidFill>
                <a:effectLst>
                  <a:outerShdw blurRad="38100" dist="38100" dir="2700000" algn="tl">
                    <a:srgbClr val="C0C0C0"/>
                  </a:outerShdw>
                </a:effectLst>
              </a:rPr>
              <a:t>you</a:t>
            </a:r>
            <a:r>
              <a:rPr lang="fr-FR" sz="3600" b="1" dirty="0" smtClean="0">
                <a:effectLst>
                  <a:outerShdw blurRad="38100" dist="38100" dir="2700000" algn="tl">
                    <a:srgbClr val="C0C0C0"/>
                  </a:outerShdw>
                </a:effectLst>
              </a:rPr>
              <a:t> </a:t>
            </a:r>
            <a:r>
              <a:rPr lang="fr-FR" sz="3600" b="1" dirty="0" err="1" smtClean="0">
                <a:effectLst>
                  <a:outerShdw blurRad="38100" dist="38100" dir="2700000" algn="tl">
                    <a:srgbClr val="C0C0C0"/>
                  </a:outerShdw>
                </a:effectLst>
              </a:rPr>
              <a:t>work</a:t>
            </a:r>
            <a:r>
              <a:rPr lang="fr-FR" sz="3600" b="1" dirty="0" smtClean="0">
                <a:effectLst>
                  <a:outerShdw blurRad="38100" dist="38100" dir="2700000" algn="tl">
                    <a:srgbClr val="C0C0C0"/>
                  </a:outerShdw>
                </a:effectLst>
              </a:rPr>
              <a:t> on?</a:t>
            </a:r>
            <a:endParaRPr lang="fr-FR" sz="3600" b="1" dirty="0">
              <a:effectLst>
                <a:outerShdw blurRad="38100" dist="38100" dir="2700000" algn="tl">
                  <a:srgbClr val="C0C0C0"/>
                </a:outerShdw>
              </a:effectLst>
            </a:endParaRPr>
          </a:p>
        </p:txBody>
      </p:sp>
      <p:pic>
        <p:nvPicPr>
          <p:cNvPr id="17" name="Picture 16" descr="9427694_orig.png"/>
          <p:cNvPicPr>
            <a:picLocks noChangeAspect="1"/>
          </p:cNvPicPr>
          <p:nvPr/>
        </p:nvPicPr>
        <p:blipFill>
          <a:blip r:embed="rId4"/>
          <a:stretch>
            <a:fillRect/>
          </a:stretch>
        </p:blipFill>
        <p:spPr>
          <a:xfrm>
            <a:off x="5029197" y="1600200"/>
            <a:ext cx="4114803" cy="3086103"/>
          </a:xfrm>
          <a:prstGeom prst="rect">
            <a:avLst/>
          </a:prstGeom>
        </p:spPr>
      </p:pic>
      <p:sp>
        <p:nvSpPr>
          <p:cNvPr id="19" name="TextBox 18"/>
          <p:cNvSpPr txBox="1"/>
          <p:nvPr/>
        </p:nvSpPr>
        <p:spPr>
          <a:xfrm>
            <a:off x="0" y="762000"/>
            <a:ext cx="9144000" cy="461665"/>
          </a:xfrm>
          <a:prstGeom prst="rect">
            <a:avLst/>
          </a:prstGeom>
          <a:noFill/>
        </p:spPr>
        <p:txBody>
          <a:bodyPr wrap="square" rtlCol="0">
            <a:spAutoFit/>
          </a:bodyPr>
          <a:lstStyle/>
          <a:p>
            <a:pPr algn="ctr"/>
            <a:r>
              <a:rPr lang="en-GB" sz="2400" dirty="0" smtClean="0"/>
              <a:t>It will depend on 3 factors.</a:t>
            </a:r>
            <a:endParaRPr lang="en-GB" sz="2400" dirty="0"/>
          </a:p>
        </p:txBody>
      </p:sp>
      <p:sp>
        <p:nvSpPr>
          <p:cNvPr id="20" name="TextBox 19"/>
          <p:cNvSpPr txBox="1"/>
          <p:nvPr/>
        </p:nvSpPr>
        <p:spPr>
          <a:xfrm>
            <a:off x="0" y="3195935"/>
            <a:ext cx="3581400" cy="461665"/>
          </a:xfrm>
          <a:prstGeom prst="rect">
            <a:avLst/>
          </a:prstGeom>
          <a:noFill/>
        </p:spPr>
        <p:txBody>
          <a:bodyPr wrap="square" rtlCol="0">
            <a:spAutoFit/>
          </a:bodyPr>
          <a:lstStyle/>
          <a:p>
            <a:pPr algn="ctr"/>
            <a:r>
              <a:rPr lang="en-GB" sz="2400" dirty="0" smtClean="0"/>
              <a:t>Your own preferences.</a:t>
            </a:r>
            <a:endParaRPr lang="en-GB" sz="2400" dirty="0"/>
          </a:p>
        </p:txBody>
      </p:sp>
      <p:sp>
        <p:nvSpPr>
          <p:cNvPr id="21" name="TextBox 20"/>
          <p:cNvSpPr txBox="1"/>
          <p:nvPr/>
        </p:nvSpPr>
        <p:spPr>
          <a:xfrm>
            <a:off x="4648200" y="4338935"/>
            <a:ext cx="4495800" cy="830997"/>
          </a:xfrm>
          <a:prstGeom prst="rect">
            <a:avLst/>
          </a:prstGeom>
          <a:noFill/>
        </p:spPr>
        <p:txBody>
          <a:bodyPr wrap="square" rtlCol="0">
            <a:spAutoFit/>
          </a:bodyPr>
          <a:lstStyle/>
          <a:p>
            <a:pPr algn="ctr"/>
            <a:r>
              <a:rPr lang="en-GB" sz="2400" dirty="0" smtClean="0"/>
              <a:t>The balance of skills in your team, in relation with the project.</a:t>
            </a:r>
            <a:endParaRPr lang="en-GB" sz="2400" dirty="0"/>
          </a:p>
        </p:txBody>
      </p:sp>
      <p:sp>
        <p:nvSpPr>
          <p:cNvPr id="22" name="TextBox 21"/>
          <p:cNvSpPr txBox="1"/>
          <p:nvPr/>
        </p:nvSpPr>
        <p:spPr>
          <a:xfrm>
            <a:off x="2133600" y="5634335"/>
            <a:ext cx="7010400" cy="461665"/>
          </a:xfrm>
          <a:prstGeom prst="rect">
            <a:avLst/>
          </a:prstGeom>
          <a:noFill/>
        </p:spPr>
        <p:txBody>
          <a:bodyPr wrap="square" rtlCol="0">
            <a:spAutoFit/>
          </a:bodyPr>
          <a:lstStyle/>
          <a:p>
            <a:pPr algn="ctr"/>
            <a:r>
              <a:rPr lang="en-GB" sz="2400" dirty="0" smtClean="0"/>
              <a:t>Who you like working with/who likes working with you</a:t>
            </a:r>
            <a:endParaRPr lang="en-GB" sz="2400" dirty="0"/>
          </a:p>
        </p:txBody>
      </p:sp>
      <p:pic>
        <p:nvPicPr>
          <p:cNvPr id="25" name="Picture 24" descr="banner.gif"/>
          <p:cNvPicPr>
            <a:picLocks noChangeAspect="1"/>
          </p:cNvPicPr>
          <p:nvPr/>
        </p:nvPicPr>
        <p:blipFill>
          <a:blip r:embed="rId5"/>
          <a:stretch>
            <a:fillRect/>
          </a:stretch>
        </p:blipFill>
        <p:spPr>
          <a:xfrm>
            <a:off x="0" y="6259173"/>
            <a:ext cx="9144000" cy="598827"/>
          </a:xfrm>
          <a:prstGeom prst="rect">
            <a:avLst/>
          </a:prstGeom>
        </p:spPr>
      </p:pic>
      <p:sp>
        <p:nvSpPr>
          <p:cNvPr id="26"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7" name="TextBox 26"/>
          <p:cNvSpPr txBox="1"/>
          <p:nvPr/>
        </p:nvSpPr>
        <p:spPr>
          <a:xfrm>
            <a:off x="8001000" y="6336268"/>
            <a:ext cx="1143000" cy="369332"/>
          </a:xfrm>
          <a:prstGeom prst="rect">
            <a:avLst/>
          </a:prstGeom>
          <a:noFill/>
        </p:spPr>
        <p:txBody>
          <a:bodyPr wrap="square" rtlCol="0">
            <a:spAutoFit/>
          </a:bodyPr>
          <a:lstStyle/>
          <a:p>
            <a:pPr algn="r"/>
            <a:r>
              <a:rPr lang="fr-CA" dirty="0" smtClean="0"/>
              <a:t>16</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ontent VS Format.jpg"/>
          <p:cNvPicPr>
            <a:picLocks noChangeAspect="1"/>
          </p:cNvPicPr>
          <p:nvPr/>
        </p:nvPicPr>
        <p:blipFill>
          <a:blip r:embed="rId2"/>
          <a:srcRect b="6667"/>
          <a:stretch>
            <a:fillRect/>
          </a:stretch>
        </p:blipFill>
        <p:spPr>
          <a:xfrm>
            <a:off x="0" y="1905000"/>
            <a:ext cx="9144000" cy="4800600"/>
          </a:xfrm>
          <a:prstGeom prst="rect">
            <a:avLst/>
          </a:prstGeom>
        </p:spPr>
      </p:pic>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3"/>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17</a:t>
            </a:r>
            <a:endParaRPr lang="fr-CA" dirty="0"/>
          </a:p>
        </p:txBody>
      </p:sp>
      <p:pic>
        <p:nvPicPr>
          <p:cNvPr id="6" name="Picture 5" descr="blog-managing-customer-expectations.png"/>
          <p:cNvPicPr>
            <a:picLocks noChangeAspect="1"/>
          </p:cNvPicPr>
          <p:nvPr/>
        </p:nvPicPr>
        <p:blipFill>
          <a:blip r:embed="rId4"/>
          <a:stretch>
            <a:fillRect/>
          </a:stretch>
        </p:blipFill>
        <p:spPr>
          <a:xfrm>
            <a:off x="1981200" y="914400"/>
            <a:ext cx="4953000" cy="1812073"/>
          </a:xfrm>
          <a:prstGeom prst="rect">
            <a:avLst/>
          </a:prstGeom>
        </p:spPr>
      </p:pic>
      <p:sp>
        <p:nvSpPr>
          <p:cNvPr id="8" name="TextBox 7"/>
          <p:cNvSpPr txBox="1"/>
          <p:nvPr/>
        </p:nvSpPr>
        <p:spPr>
          <a:xfrm>
            <a:off x="0" y="1143000"/>
            <a:ext cx="1981200" cy="1015663"/>
          </a:xfrm>
          <a:prstGeom prst="rect">
            <a:avLst/>
          </a:prstGeom>
          <a:noFill/>
        </p:spPr>
        <p:txBody>
          <a:bodyPr wrap="square" rtlCol="0">
            <a:spAutoFit/>
          </a:bodyPr>
          <a:lstStyle/>
          <a:p>
            <a:pPr algn="r"/>
            <a:r>
              <a:rPr lang="en-GB" sz="6000" b="1" i="1" dirty="0" smtClean="0"/>
              <a:t>Your</a:t>
            </a:r>
            <a:endParaRPr lang="en-GB" sz="6000" b="1" i="1" dirty="0"/>
          </a:p>
        </p:txBody>
      </p:sp>
      <p:sp>
        <p:nvSpPr>
          <p:cNvPr id="17" name="TextBox 16"/>
          <p:cNvSpPr txBox="1"/>
          <p:nvPr/>
        </p:nvSpPr>
        <p:spPr>
          <a:xfrm>
            <a:off x="0" y="2293203"/>
            <a:ext cx="9144000" cy="83099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2400" dirty="0" smtClean="0"/>
              <a:t>We’ll finish covering format (grading, emails, disability, etc.). </a:t>
            </a:r>
          </a:p>
          <a:p>
            <a:pPr algn="ctr"/>
            <a:r>
              <a:rPr lang="en-GB" sz="2400" dirty="0" smtClean="0"/>
              <a:t>The next lecture will start with the actual content.</a:t>
            </a:r>
            <a:endParaRPr lang="en-GB" sz="2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4"/>
          <p:cNvSpPr txBox="1">
            <a:spLocks noChangeArrowheads="1"/>
          </p:cNvSpPr>
          <p:nvPr/>
        </p:nvSpPr>
        <p:spPr bwMode="auto">
          <a:xfrm>
            <a:off x="0" y="2286000"/>
            <a:ext cx="9144000" cy="523220"/>
          </a:xfrm>
          <a:prstGeom prst="rect">
            <a:avLst/>
          </a:prstGeom>
          <a:noFill/>
          <a:ln w="9525">
            <a:noFill/>
            <a:miter lim="800000"/>
            <a:headEnd/>
            <a:tailEnd/>
          </a:ln>
          <a:effectLst/>
        </p:spPr>
        <p:txBody>
          <a:bodyPr wrap="square">
            <a:spAutoFit/>
          </a:bodyPr>
          <a:lstStyle/>
          <a:p>
            <a:pPr algn="ctr">
              <a:spcBef>
                <a:spcPct val="50000"/>
              </a:spcBef>
            </a:pPr>
            <a:r>
              <a:rPr lang="fr-FR" sz="2800" b="1" dirty="0" smtClean="0">
                <a:effectLst>
                  <a:outerShdw blurRad="38100" dist="38100" dir="2700000" algn="tl">
                    <a:srgbClr val="C0C0C0"/>
                  </a:outerShdw>
                </a:effectLst>
              </a:rPr>
              <a:t>Format</a:t>
            </a:r>
            <a:endParaRPr lang="fr-FR" sz="2800" b="1" dirty="0">
              <a:solidFill>
                <a:srgbClr val="FF0000"/>
              </a:solidFill>
              <a:effectLst>
                <a:outerShdw blurRad="38100" dist="38100" dir="2700000" algn="tl">
                  <a:srgbClr val="C0C0C0"/>
                </a:outerShdw>
              </a:effectLst>
            </a:endParaRPr>
          </a:p>
        </p:txBody>
      </p:sp>
      <p:cxnSp>
        <p:nvCxnSpPr>
          <p:cNvPr id="77" name="Straight Connector 76"/>
          <p:cNvCxnSpPr/>
          <p:nvPr/>
        </p:nvCxnSpPr>
        <p:spPr>
          <a:xfrm>
            <a:off x="4419600" y="2971800"/>
            <a:ext cx="18288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18</a:t>
            </a:r>
            <a:endParaRPr lang="fr-CA" dirty="0"/>
          </a:p>
        </p:txBody>
      </p:sp>
      <p:cxnSp>
        <p:nvCxnSpPr>
          <p:cNvPr id="10" name="Straight Connector 9"/>
          <p:cNvCxnSpPr/>
          <p:nvPr/>
        </p:nvCxnSpPr>
        <p:spPr>
          <a:xfrm>
            <a:off x="3048000" y="2133600"/>
            <a:ext cx="18288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Grading</a:t>
            </a:r>
            <a:endParaRPr lang="fr-FR" sz="3200" b="1" dirty="0">
              <a:effectLst>
                <a:outerShdw blurRad="38100" dist="38100" dir="2700000" algn="tl">
                  <a:srgbClr val="C0C0C0"/>
                </a:outerShdw>
              </a:effectLst>
            </a:endParaRPr>
          </a:p>
        </p:txBody>
      </p:sp>
      <p:pic>
        <p:nvPicPr>
          <p:cNvPr id="7" name="Picture 5" descr="grading"/>
          <p:cNvPicPr>
            <a:picLocks noChangeAspect="1" noChangeArrowheads="1"/>
          </p:cNvPicPr>
          <p:nvPr/>
        </p:nvPicPr>
        <p:blipFill>
          <a:blip r:embed="rId2" cstate="print"/>
          <a:srcRect/>
          <a:stretch>
            <a:fillRect/>
          </a:stretch>
        </p:blipFill>
        <p:spPr bwMode="auto">
          <a:xfrm>
            <a:off x="3962400" y="838200"/>
            <a:ext cx="5015561" cy="3852863"/>
          </a:xfrm>
          <a:prstGeom prst="rect">
            <a:avLst/>
          </a:prstGeom>
          <a:noFill/>
        </p:spPr>
      </p:pic>
      <p:sp>
        <p:nvSpPr>
          <p:cNvPr id="8" name="Text Box 7"/>
          <p:cNvSpPr txBox="1">
            <a:spLocks noChangeArrowheads="1"/>
          </p:cNvSpPr>
          <p:nvPr/>
        </p:nvSpPr>
        <p:spPr bwMode="auto">
          <a:xfrm>
            <a:off x="273050" y="1362670"/>
            <a:ext cx="4968875" cy="461665"/>
          </a:xfrm>
          <a:prstGeom prst="rect">
            <a:avLst/>
          </a:prstGeom>
          <a:noFill/>
          <a:ln w="9525">
            <a:noFill/>
            <a:miter lim="800000"/>
            <a:headEnd/>
            <a:tailEnd/>
          </a:ln>
          <a:effectLst/>
        </p:spPr>
        <p:txBody>
          <a:bodyPr>
            <a:spAutoFit/>
          </a:bodyPr>
          <a:lstStyle/>
          <a:p>
            <a:pPr>
              <a:spcBef>
                <a:spcPct val="50000"/>
              </a:spcBef>
            </a:pPr>
            <a:r>
              <a:rPr lang="fr-FR" sz="2400" dirty="0" smtClean="0"/>
              <a:t>50% </a:t>
            </a:r>
            <a:r>
              <a:rPr lang="fr-FR" sz="2400" b="1" dirty="0" err="1" smtClean="0">
                <a:solidFill>
                  <a:srgbClr val="7030A0"/>
                </a:solidFill>
              </a:rPr>
              <a:t>project</a:t>
            </a:r>
            <a:endParaRPr lang="fr-FR" sz="2400" b="1" dirty="0">
              <a:solidFill>
                <a:srgbClr val="7030A0"/>
              </a:solidFill>
            </a:endParaRPr>
          </a:p>
        </p:txBody>
      </p:sp>
      <p:sp>
        <p:nvSpPr>
          <p:cNvPr id="9" name="Text Box 8"/>
          <p:cNvSpPr txBox="1">
            <a:spLocks noChangeArrowheads="1"/>
          </p:cNvSpPr>
          <p:nvPr/>
        </p:nvSpPr>
        <p:spPr bwMode="auto">
          <a:xfrm>
            <a:off x="307975" y="2514600"/>
            <a:ext cx="4968875" cy="461665"/>
          </a:xfrm>
          <a:prstGeom prst="rect">
            <a:avLst/>
          </a:prstGeom>
          <a:noFill/>
          <a:ln w="9525">
            <a:noFill/>
            <a:miter lim="800000"/>
            <a:headEnd/>
            <a:tailEnd/>
          </a:ln>
          <a:effectLst/>
        </p:spPr>
        <p:txBody>
          <a:bodyPr>
            <a:spAutoFit/>
          </a:bodyPr>
          <a:lstStyle/>
          <a:p>
            <a:pPr>
              <a:spcBef>
                <a:spcPct val="50000"/>
              </a:spcBef>
            </a:pPr>
            <a:r>
              <a:rPr lang="fr-FR" sz="2400" dirty="0" smtClean="0"/>
              <a:t>20% </a:t>
            </a:r>
            <a:r>
              <a:rPr lang="fr-FR" sz="2400" b="1" dirty="0" err="1" smtClean="0">
                <a:solidFill>
                  <a:srgbClr val="FF0000"/>
                </a:solidFill>
              </a:rPr>
              <a:t>assignments</a:t>
            </a:r>
            <a:endParaRPr lang="fr-FR" sz="2400" b="1" dirty="0" smtClean="0">
              <a:solidFill>
                <a:srgbClr val="FF0000"/>
              </a:solidFill>
            </a:endParaRPr>
          </a:p>
        </p:txBody>
      </p:sp>
      <p:sp>
        <p:nvSpPr>
          <p:cNvPr id="12" name="Text Box 11"/>
          <p:cNvSpPr txBox="1">
            <a:spLocks noChangeArrowheads="1"/>
          </p:cNvSpPr>
          <p:nvPr/>
        </p:nvSpPr>
        <p:spPr bwMode="auto">
          <a:xfrm>
            <a:off x="777875" y="1845270"/>
            <a:ext cx="4679950" cy="369332"/>
          </a:xfrm>
          <a:prstGeom prst="rect">
            <a:avLst/>
          </a:prstGeom>
          <a:noFill/>
          <a:ln w="9525">
            <a:noFill/>
            <a:miter lim="800000"/>
            <a:headEnd/>
            <a:tailEnd/>
          </a:ln>
          <a:effectLst/>
        </p:spPr>
        <p:txBody>
          <a:bodyPr>
            <a:spAutoFit/>
          </a:bodyPr>
          <a:lstStyle/>
          <a:p>
            <a:pPr>
              <a:spcBef>
                <a:spcPct val="50000"/>
              </a:spcBef>
            </a:pPr>
            <a:r>
              <a:rPr lang="fr-FR" i="1" dirty="0" smtClean="0"/>
              <a:t>In </a:t>
            </a:r>
            <a:r>
              <a:rPr lang="fr-FR" i="1" dirty="0" err="1" smtClean="0"/>
              <a:t>several</a:t>
            </a:r>
            <a:r>
              <a:rPr lang="fr-FR" i="1" dirty="0" smtClean="0"/>
              <a:t> parts, and in a team.</a:t>
            </a:r>
            <a:endParaRPr lang="fr-FR" i="1" dirty="0"/>
          </a:p>
        </p:txBody>
      </p:sp>
      <p:sp>
        <p:nvSpPr>
          <p:cNvPr id="13" name="Text Box 11"/>
          <p:cNvSpPr txBox="1">
            <a:spLocks noChangeArrowheads="1"/>
          </p:cNvSpPr>
          <p:nvPr/>
        </p:nvSpPr>
        <p:spPr bwMode="auto">
          <a:xfrm>
            <a:off x="806450" y="2895600"/>
            <a:ext cx="3384550" cy="646331"/>
          </a:xfrm>
          <a:prstGeom prst="rect">
            <a:avLst/>
          </a:prstGeom>
          <a:noFill/>
          <a:ln w="9525">
            <a:noFill/>
            <a:miter lim="800000"/>
            <a:headEnd/>
            <a:tailEnd/>
          </a:ln>
          <a:effectLst/>
        </p:spPr>
        <p:txBody>
          <a:bodyPr wrap="square">
            <a:spAutoFit/>
          </a:bodyPr>
          <a:lstStyle/>
          <a:p>
            <a:pPr>
              <a:spcBef>
                <a:spcPct val="50000"/>
              </a:spcBef>
            </a:pPr>
            <a:r>
              <a:rPr lang="fr-FR" i="1" dirty="0" err="1" smtClean="0"/>
              <a:t>Several</a:t>
            </a:r>
            <a:r>
              <a:rPr lang="fr-FR" i="1" dirty="0" smtClean="0"/>
              <a:t> </a:t>
            </a:r>
            <a:r>
              <a:rPr lang="fr-FR" i="1" dirty="0" err="1" smtClean="0"/>
              <a:t>assignments</a:t>
            </a:r>
            <a:r>
              <a:rPr lang="fr-FR" i="1" dirty="0" smtClean="0"/>
              <a:t>, </a:t>
            </a:r>
            <a:r>
              <a:rPr lang="fr-FR" i="1" dirty="0" err="1" smtClean="0"/>
              <a:t>weight</a:t>
            </a:r>
            <a:r>
              <a:rPr lang="fr-FR" i="1" dirty="0" smtClean="0"/>
              <a:t> </a:t>
            </a:r>
            <a:r>
              <a:rPr lang="fr-FR" i="1" dirty="0" err="1" smtClean="0"/>
              <a:t>based</a:t>
            </a:r>
            <a:r>
              <a:rPr lang="fr-FR" i="1" dirty="0" smtClean="0"/>
              <a:t> on </a:t>
            </a:r>
            <a:r>
              <a:rPr lang="fr-FR" i="1" dirty="0" err="1" smtClean="0"/>
              <a:t>difficult</a:t>
            </a:r>
            <a:r>
              <a:rPr lang="fr-FR" i="1" dirty="0" smtClean="0"/>
              <a:t> and </a:t>
            </a:r>
            <a:r>
              <a:rPr lang="fr-FR" i="1" dirty="0" err="1" smtClean="0"/>
              <a:t>length</a:t>
            </a:r>
            <a:endParaRPr lang="fr-FR" i="1" dirty="0"/>
          </a:p>
        </p:txBody>
      </p:sp>
      <p:sp>
        <p:nvSpPr>
          <p:cNvPr id="14" name="Text Box 8"/>
          <p:cNvSpPr txBox="1">
            <a:spLocks noChangeArrowheads="1"/>
          </p:cNvSpPr>
          <p:nvPr/>
        </p:nvSpPr>
        <p:spPr bwMode="auto">
          <a:xfrm>
            <a:off x="304800" y="3810000"/>
            <a:ext cx="4968875" cy="461665"/>
          </a:xfrm>
          <a:prstGeom prst="rect">
            <a:avLst/>
          </a:prstGeom>
          <a:noFill/>
          <a:ln w="9525">
            <a:noFill/>
            <a:miter lim="800000"/>
            <a:headEnd/>
            <a:tailEnd/>
          </a:ln>
          <a:effectLst/>
        </p:spPr>
        <p:txBody>
          <a:bodyPr>
            <a:spAutoFit/>
          </a:bodyPr>
          <a:lstStyle/>
          <a:p>
            <a:pPr>
              <a:spcBef>
                <a:spcPct val="50000"/>
              </a:spcBef>
            </a:pPr>
            <a:r>
              <a:rPr lang="fr-FR" sz="2400" dirty="0" smtClean="0"/>
              <a:t>30% </a:t>
            </a:r>
            <a:r>
              <a:rPr lang="fr-FR" sz="2400" b="1" dirty="0" err="1" smtClean="0">
                <a:solidFill>
                  <a:srgbClr val="00B050"/>
                </a:solidFill>
              </a:rPr>
              <a:t>quizzes</a:t>
            </a:r>
            <a:endParaRPr lang="fr-FR" sz="2400" b="1" dirty="0" smtClean="0">
              <a:solidFill>
                <a:srgbClr val="00B050"/>
              </a:solidFill>
            </a:endParaRPr>
          </a:p>
        </p:txBody>
      </p:sp>
      <p:sp>
        <p:nvSpPr>
          <p:cNvPr id="15" name="Text Box 11"/>
          <p:cNvSpPr txBox="1">
            <a:spLocks noChangeArrowheads="1"/>
          </p:cNvSpPr>
          <p:nvPr/>
        </p:nvSpPr>
        <p:spPr bwMode="auto">
          <a:xfrm>
            <a:off x="803275" y="4191000"/>
            <a:ext cx="3159125" cy="923330"/>
          </a:xfrm>
          <a:prstGeom prst="rect">
            <a:avLst/>
          </a:prstGeom>
          <a:noFill/>
          <a:ln w="9525">
            <a:noFill/>
            <a:miter lim="800000"/>
            <a:headEnd/>
            <a:tailEnd/>
          </a:ln>
          <a:effectLst/>
        </p:spPr>
        <p:txBody>
          <a:bodyPr wrap="square">
            <a:spAutoFit/>
          </a:bodyPr>
          <a:lstStyle/>
          <a:p>
            <a:pPr algn="just">
              <a:spcBef>
                <a:spcPct val="50000"/>
              </a:spcBef>
            </a:pPr>
            <a:r>
              <a:rPr lang="fr-FR" i="1" dirty="0" smtClean="0"/>
              <a:t>All </a:t>
            </a:r>
            <a:r>
              <a:rPr lang="fr-FR" i="1" dirty="0" err="1" smtClean="0"/>
              <a:t>quizzes</a:t>
            </a:r>
            <a:r>
              <a:rPr lang="fr-FR" i="1" dirty="0" smtClean="0"/>
              <a:t> are </a:t>
            </a:r>
            <a:r>
              <a:rPr lang="fr-FR" i="1" dirty="0" err="1" smtClean="0"/>
              <a:t>worth</a:t>
            </a:r>
            <a:r>
              <a:rPr lang="fr-FR" i="1" dirty="0" smtClean="0"/>
              <a:t> the </a:t>
            </a:r>
            <a:r>
              <a:rPr lang="fr-FR" i="1" dirty="0" err="1" smtClean="0"/>
              <a:t>same</a:t>
            </a:r>
            <a:r>
              <a:rPr lang="fr-FR" i="1" dirty="0" smtClean="0"/>
              <a:t>. The </a:t>
            </a:r>
            <a:r>
              <a:rPr lang="fr-FR" i="1" dirty="0" err="1" smtClean="0"/>
              <a:t>number</a:t>
            </a:r>
            <a:r>
              <a:rPr lang="fr-FR" i="1" dirty="0" smtClean="0"/>
              <a:t> </a:t>
            </a:r>
            <a:r>
              <a:rPr lang="fr-FR" i="1" dirty="0" err="1" smtClean="0"/>
              <a:t>depends</a:t>
            </a:r>
            <a:r>
              <a:rPr lang="fr-FR" i="1" dirty="0" smtClean="0"/>
              <a:t> on class </a:t>
            </a:r>
            <a:r>
              <a:rPr lang="fr-FR" i="1" dirty="0" err="1" smtClean="0"/>
              <a:t>progress</a:t>
            </a:r>
            <a:r>
              <a:rPr lang="fr-FR" i="1" dirty="0" smtClean="0"/>
              <a:t>.</a:t>
            </a:r>
            <a:endParaRPr lang="fr-FR" i="1" dirty="0"/>
          </a:p>
        </p:txBody>
      </p:sp>
      <p:sp>
        <p:nvSpPr>
          <p:cNvPr id="17" name="Text Box 8"/>
          <p:cNvSpPr txBox="1">
            <a:spLocks noChangeArrowheads="1"/>
          </p:cNvSpPr>
          <p:nvPr/>
        </p:nvSpPr>
        <p:spPr bwMode="auto">
          <a:xfrm>
            <a:off x="304800" y="5329535"/>
            <a:ext cx="4968875" cy="461665"/>
          </a:xfrm>
          <a:prstGeom prst="rect">
            <a:avLst/>
          </a:prstGeom>
          <a:noFill/>
          <a:ln w="9525">
            <a:noFill/>
            <a:miter lim="800000"/>
            <a:headEnd/>
            <a:tailEnd/>
          </a:ln>
          <a:effectLst/>
        </p:spPr>
        <p:txBody>
          <a:bodyPr>
            <a:spAutoFit/>
          </a:bodyPr>
          <a:lstStyle/>
          <a:p>
            <a:pPr>
              <a:spcBef>
                <a:spcPct val="50000"/>
              </a:spcBef>
            </a:pPr>
            <a:r>
              <a:rPr lang="fr-FR" sz="2400" b="1" u="sng" dirty="0" smtClean="0"/>
              <a:t>No</a:t>
            </a:r>
            <a:r>
              <a:rPr lang="fr-FR" sz="2400" dirty="0" smtClean="0"/>
              <a:t> </a:t>
            </a:r>
            <a:r>
              <a:rPr lang="fr-FR" sz="2400" dirty="0" err="1" smtClean="0"/>
              <a:t>big</a:t>
            </a:r>
            <a:r>
              <a:rPr lang="fr-FR" sz="2400" dirty="0" smtClean="0"/>
              <a:t> exam </a:t>
            </a:r>
            <a:r>
              <a:rPr lang="fr-FR" sz="2400" dirty="0" err="1" smtClean="0"/>
              <a:t>like</a:t>
            </a:r>
            <a:r>
              <a:rPr lang="fr-FR" sz="2400" dirty="0" smtClean="0"/>
              <a:t> </a:t>
            </a:r>
            <a:r>
              <a:rPr lang="fr-FR" sz="2400" dirty="0" err="1" smtClean="0"/>
              <a:t>midterm</a:t>
            </a:r>
            <a:r>
              <a:rPr lang="fr-FR" sz="2400" dirty="0" smtClean="0"/>
              <a:t> or final.</a:t>
            </a:r>
          </a:p>
        </p:txBody>
      </p:sp>
      <p:pic>
        <p:nvPicPr>
          <p:cNvPr id="18" name="Picture 17" descr="banner.gif"/>
          <p:cNvPicPr>
            <a:picLocks noChangeAspect="1"/>
          </p:cNvPicPr>
          <p:nvPr/>
        </p:nvPicPr>
        <p:blipFill>
          <a:blip r:embed="rId3"/>
          <a:stretch>
            <a:fillRect/>
          </a:stretch>
        </p:blipFill>
        <p:spPr>
          <a:xfrm>
            <a:off x="0" y="6259173"/>
            <a:ext cx="9144000" cy="598827"/>
          </a:xfrm>
          <a:prstGeom prst="rect">
            <a:avLst/>
          </a:prstGeom>
        </p:spPr>
      </p:pic>
      <p:sp>
        <p:nvSpPr>
          <p:cNvPr id="1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0" name="TextBox 19"/>
          <p:cNvSpPr txBox="1"/>
          <p:nvPr/>
        </p:nvSpPr>
        <p:spPr>
          <a:xfrm>
            <a:off x="8001000" y="6336268"/>
            <a:ext cx="1143000" cy="369332"/>
          </a:xfrm>
          <a:prstGeom prst="rect">
            <a:avLst/>
          </a:prstGeom>
          <a:noFill/>
        </p:spPr>
        <p:txBody>
          <a:bodyPr wrap="square" rtlCol="0">
            <a:spAutoFit/>
          </a:bodyPr>
          <a:lstStyle/>
          <a:p>
            <a:pPr algn="r"/>
            <a:r>
              <a:rPr lang="fr-CA" dirty="0" smtClean="0"/>
              <a:t>19</a:t>
            </a:r>
            <a:endParaRPr lang="fr-CA" dirty="0"/>
          </a:p>
        </p:txBody>
      </p:sp>
      <p:sp>
        <p:nvSpPr>
          <p:cNvPr id="16" name="Rectangle 15"/>
          <p:cNvSpPr/>
          <p:nvPr/>
        </p:nvSpPr>
        <p:spPr>
          <a:xfrm>
            <a:off x="4724400" y="5334000"/>
            <a:ext cx="2133600"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a:p>
        </p:txBody>
      </p:sp>
      <p:sp>
        <p:nvSpPr>
          <p:cNvPr id="21" name="Rectangle 20"/>
          <p:cNvSpPr/>
          <p:nvPr/>
        </p:nvSpPr>
        <p:spPr>
          <a:xfrm>
            <a:off x="6858000" y="5334000"/>
            <a:ext cx="762000" cy="533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Rectangle 22"/>
          <p:cNvSpPr/>
          <p:nvPr/>
        </p:nvSpPr>
        <p:spPr>
          <a:xfrm>
            <a:off x="7620000" y="5334000"/>
            <a:ext cx="1143000" cy="5334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4" name="Rectangle 23"/>
          <p:cNvSpPr/>
          <p:nvPr/>
        </p:nvSpPr>
        <p:spPr>
          <a:xfrm>
            <a:off x="4724400" y="5334000"/>
            <a:ext cx="4038600" cy="53340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4724400" y="4800600"/>
            <a:ext cx="4038600" cy="461665"/>
          </a:xfrm>
          <a:prstGeom prst="rect">
            <a:avLst/>
          </a:prstGeom>
          <a:noFill/>
        </p:spPr>
        <p:txBody>
          <a:bodyPr wrap="square" rtlCol="0">
            <a:spAutoFit/>
          </a:bodyPr>
          <a:lstStyle/>
          <a:p>
            <a:pPr algn="ctr"/>
            <a:r>
              <a:rPr lang="en-GB" sz="2400" dirty="0" smtClean="0"/>
              <a:t>100%</a:t>
            </a:r>
            <a:endParaRPr lang="en-GB"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5" grpId="0"/>
      <p:bldP spid="17" grpId="0"/>
      <p:bldP spid="21" grpId="0" animBg="1"/>
      <p:bldP spid="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resent1.jpg"/>
          <p:cNvPicPr>
            <a:picLocks noChangeAspect="1"/>
          </p:cNvPicPr>
          <p:nvPr/>
        </p:nvPicPr>
        <p:blipFill>
          <a:blip r:embed="rId2" cstate="print"/>
          <a:stretch>
            <a:fillRect/>
          </a:stretch>
        </p:blipFill>
        <p:spPr>
          <a:xfrm>
            <a:off x="1524000" y="1219200"/>
            <a:ext cx="7620000" cy="5067300"/>
          </a:xfrm>
          <a:prstGeom prst="rect">
            <a:avLst/>
          </a:prstGeom>
        </p:spPr>
      </p:pic>
      <p:pic>
        <p:nvPicPr>
          <p:cNvPr id="17" name="Picture 16" descr="banner.gif"/>
          <p:cNvPicPr>
            <a:picLocks noChangeAspect="1"/>
          </p:cNvPicPr>
          <p:nvPr/>
        </p:nvPicPr>
        <p:blipFill>
          <a:blip r:embed="rId3"/>
          <a:stretch>
            <a:fillRect/>
          </a:stretch>
        </p:blipFill>
        <p:spPr>
          <a:xfrm>
            <a:off x="0" y="6259173"/>
            <a:ext cx="9144000" cy="598827"/>
          </a:xfrm>
          <a:prstGeom prst="rect">
            <a:avLst/>
          </a:prstGeom>
        </p:spPr>
      </p:pic>
      <p:pic>
        <p:nvPicPr>
          <p:cNvPr id="7" name="Picture 6" descr="Baguette.png"/>
          <p:cNvPicPr>
            <a:picLocks noChangeAspect="1"/>
          </p:cNvPicPr>
          <p:nvPr/>
        </p:nvPicPr>
        <p:blipFill>
          <a:blip r:embed="rId4" cstate="print"/>
          <a:stretch>
            <a:fillRect/>
          </a:stretch>
        </p:blipFill>
        <p:spPr>
          <a:xfrm rot="20700000">
            <a:off x="2274173" y="2156899"/>
            <a:ext cx="2126383" cy="1366201"/>
          </a:xfrm>
          <a:prstGeom prst="rect">
            <a:avLst/>
          </a:prstGeom>
        </p:spPr>
      </p:pic>
      <p:pic>
        <p:nvPicPr>
          <p:cNvPr id="9" name="Picture 8" descr="strategie-marketing-tourisme-destination-france.png"/>
          <p:cNvPicPr>
            <a:picLocks noChangeAspect="1"/>
          </p:cNvPicPr>
          <p:nvPr/>
        </p:nvPicPr>
        <p:blipFill>
          <a:blip r:embed="rId5" cstate="print"/>
          <a:stretch>
            <a:fillRect/>
          </a:stretch>
        </p:blipFill>
        <p:spPr>
          <a:xfrm>
            <a:off x="7391400" y="1600200"/>
            <a:ext cx="1300163" cy="1333500"/>
          </a:xfrm>
          <a:prstGeom prst="rect">
            <a:avLst/>
          </a:prstGeom>
        </p:spPr>
      </p:pic>
      <p:pic>
        <p:nvPicPr>
          <p:cNvPr id="10" name="Picture 9" descr="Web12BeretBlk.png"/>
          <p:cNvPicPr>
            <a:picLocks noChangeAspect="1"/>
          </p:cNvPicPr>
          <p:nvPr/>
        </p:nvPicPr>
        <p:blipFill>
          <a:blip r:embed="rId6" cstate="print"/>
          <a:stretch>
            <a:fillRect/>
          </a:stretch>
        </p:blipFill>
        <p:spPr>
          <a:xfrm>
            <a:off x="4419600" y="1600200"/>
            <a:ext cx="1755800" cy="1170533"/>
          </a:xfrm>
          <a:prstGeom prst="rect">
            <a:avLst/>
          </a:prstGeom>
        </p:spPr>
      </p:pic>
      <p:sp>
        <p:nvSpPr>
          <p:cNvPr id="12" name="TextBox 11"/>
          <p:cNvSpPr txBox="1"/>
          <p:nvPr/>
        </p:nvSpPr>
        <p:spPr>
          <a:xfrm>
            <a:off x="76200" y="1752600"/>
            <a:ext cx="34290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CA" sz="2400" dirty="0" smtClean="0"/>
              <a:t>Dr Philippe J.  </a:t>
            </a:r>
            <a:r>
              <a:rPr lang="fr-CA" sz="2400" dirty="0" err="1" smtClean="0"/>
              <a:t>Giabbanelli</a:t>
            </a:r>
            <a:endParaRPr lang="fr-CA" sz="2400" dirty="0"/>
          </a:p>
        </p:txBody>
      </p:sp>
      <p:sp>
        <p:nvSpPr>
          <p:cNvPr id="13" name="Freeform 12"/>
          <p:cNvSpPr/>
          <p:nvPr/>
        </p:nvSpPr>
        <p:spPr>
          <a:xfrm>
            <a:off x="1800045" y="2209800"/>
            <a:ext cx="986287" cy="1801483"/>
          </a:xfrm>
          <a:custGeom>
            <a:avLst/>
            <a:gdLst>
              <a:gd name="connsiteX0" fmla="*/ 71887 w 986287"/>
              <a:gd name="connsiteY0" fmla="*/ 0 h 1630392"/>
              <a:gd name="connsiteX1" fmla="*/ 71887 w 986287"/>
              <a:gd name="connsiteY1" fmla="*/ 569343 h 1630392"/>
              <a:gd name="connsiteX2" fmla="*/ 503208 w 986287"/>
              <a:gd name="connsiteY2" fmla="*/ 1449237 h 1630392"/>
              <a:gd name="connsiteX3" fmla="*/ 986287 w 986287"/>
              <a:gd name="connsiteY3" fmla="*/ 1630392 h 1630392"/>
            </a:gdLst>
            <a:ahLst/>
            <a:cxnLst>
              <a:cxn ang="0">
                <a:pos x="connsiteX0" y="connsiteY0"/>
              </a:cxn>
              <a:cxn ang="0">
                <a:pos x="connsiteX1" y="connsiteY1"/>
              </a:cxn>
              <a:cxn ang="0">
                <a:pos x="connsiteX2" y="connsiteY2"/>
              </a:cxn>
              <a:cxn ang="0">
                <a:pos x="connsiteX3" y="connsiteY3"/>
              </a:cxn>
            </a:cxnLst>
            <a:rect l="l" t="t" r="r" b="b"/>
            <a:pathLst>
              <a:path w="986287" h="1630392">
                <a:moveTo>
                  <a:pt x="71887" y="0"/>
                </a:moveTo>
                <a:cubicBezTo>
                  <a:pt x="35943" y="163902"/>
                  <a:pt x="0" y="327804"/>
                  <a:pt x="71887" y="569343"/>
                </a:cubicBezTo>
                <a:cubicBezTo>
                  <a:pt x="143774" y="810883"/>
                  <a:pt x="350808" y="1272396"/>
                  <a:pt x="503208" y="1449237"/>
                </a:cubicBezTo>
                <a:cubicBezTo>
                  <a:pt x="655608" y="1626078"/>
                  <a:pt x="820947" y="1628235"/>
                  <a:pt x="986287" y="1630392"/>
                </a:cubicBezTo>
              </a:path>
            </a:pathLst>
          </a:cu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fr-CA"/>
          </a:p>
        </p:txBody>
      </p:sp>
      <p:cxnSp>
        <p:nvCxnSpPr>
          <p:cNvPr id="15" name="Straight Arrow Connector 14"/>
          <p:cNvCxnSpPr>
            <a:stCxn id="13" idx="3"/>
          </p:cNvCxnSpPr>
          <p:nvPr/>
        </p:nvCxnSpPr>
        <p:spPr>
          <a:xfrm>
            <a:off x="2786332" y="4011283"/>
            <a:ext cx="490268" cy="2731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1800000">
            <a:off x="1721886" y="4086398"/>
            <a:ext cx="2057400" cy="338554"/>
          </a:xfrm>
          <a:prstGeom prst="rect">
            <a:avLst/>
          </a:prstGeom>
          <a:noFill/>
        </p:spPr>
        <p:txBody>
          <a:bodyPr wrap="square" rtlCol="0">
            <a:spAutoFit/>
          </a:bodyPr>
          <a:lstStyle/>
          <a:p>
            <a:r>
              <a:rPr lang="fr-CA" sz="1600" i="1" dirty="0" err="1" smtClean="0"/>
              <a:t>that‘s</a:t>
            </a:r>
            <a:r>
              <a:rPr lang="fr-CA" sz="1600" i="1" dirty="0" smtClean="0"/>
              <a:t> me ;-)</a:t>
            </a:r>
            <a:endParaRPr lang="fr-CA" sz="1600" i="1" dirty="0"/>
          </a:p>
        </p:txBody>
      </p:sp>
      <p:sp>
        <p:nvSpPr>
          <p:cNvPr id="20" name="TextBox 19"/>
          <p:cNvSpPr txBox="1"/>
          <p:nvPr/>
        </p:nvSpPr>
        <p:spPr>
          <a:xfrm>
            <a:off x="76200" y="4357806"/>
            <a:ext cx="28956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CA" sz="2400" dirty="0" smtClean="0"/>
              <a:t>giabba@cs.niu.edu</a:t>
            </a:r>
            <a:endParaRPr lang="fr-CA" sz="2400" dirty="0"/>
          </a:p>
        </p:txBody>
      </p:sp>
      <p:sp>
        <p:nvSpPr>
          <p:cNvPr id="21" name="TextBox 20"/>
          <p:cNvSpPr txBox="1"/>
          <p:nvPr/>
        </p:nvSpPr>
        <p:spPr>
          <a:xfrm>
            <a:off x="76200" y="4971871"/>
            <a:ext cx="2895600"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fr-CA" sz="2400" dirty="0" smtClean="0"/>
              <a:t>Office: PM461</a:t>
            </a:r>
          </a:p>
          <a:p>
            <a:pPr algn="ctr"/>
            <a:r>
              <a:rPr lang="fr-CA" sz="2400" dirty="0" smtClean="0"/>
              <a:t>T/Th  12:15-2:00,</a:t>
            </a:r>
          </a:p>
          <a:p>
            <a:pPr algn="ctr"/>
            <a:r>
              <a:rPr lang="fr-CA" sz="2400" dirty="0" smtClean="0"/>
              <a:t>3:15-4:00</a:t>
            </a:r>
            <a:endParaRPr lang="fr-CA" sz="2400" dirty="0"/>
          </a:p>
        </p:txBody>
      </p:sp>
      <p:sp>
        <p:nvSpPr>
          <p:cNvPr id="22" name="Text Box 4"/>
          <p:cNvSpPr txBox="1">
            <a:spLocks noChangeArrowheads="1"/>
          </p:cNvSpPr>
          <p:nvPr/>
        </p:nvSpPr>
        <p:spPr bwMode="auto">
          <a:xfrm>
            <a:off x="0" y="106362"/>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Introducing</a:t>
            </a:r>
            <a:r>
              <a:rPr lang="fr-FR" sz="3200" b="1" dirty="0" smtClean="0">
                <a:effectLst>
                  <a:outerShdw blurRad="38100" dist="38100" dir="2700000" algn="tl">
                    <a:srgbClr val="C0C0C0"/>
                  </a:outerShdw>
                </a:effectLst>
              </a:rPr>
              <a:t> people</a:t>
            </a:r>
            <a:endParaRPr lang="fr-FR" sz="3200" b="1" dirty="0">
              <a:effectLst>
                <a:outerShdw blurRad="38100" dist="38100" dir="2700000" algn="tl">
                  <a:srgbClr val="C0C0C0"/>
                </a:outerShdw>
              </a:effectLst>
            </a:endParaRPr>
          </a:p>
        </p:txBody>
      </p:sp>
      <p:sp>
        <p:nvSpPr>
          <p:cNvPr id="6"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6" name="TextBox 15"/>
          <p:cNvSpPr txBox="1"/>
          <p:nvPr/>
        </p:nvSpPr>
        <p:spPr>
          <a:xfrm>
            <a:off x="8001000" y="6336268"/>
            <a:ext cx="1143000" cy="369332"/>
          </a:xfrm>
          <a:prstGeom prst="rect">
            <a:avLst/>
          </a:prstGeom>
          <a:noFill/>
        </p:spPr>
        <p:txBody>
          <a:bodyPr wrap="square" rtlCol="0">
            <a:spAutoFit/>
          </a:bodyPr>
          <a:lstStyle/>
          <a:p>
            <a:pPr algn="r"/>
            <a:r>
              <a:rPr lang="fr-CA" dirty="0" smtClean="0"/>
              <a:t>2</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Outline</a:t>
            </a:r>
            <a:r>
              <a:rPr lang="fr-FR" sz="3200" b="1" dirty="0" smtClean="0">
                <a:effectLst>
                  <a:outerShdw blurRad="38100" dist="38100" dir="2700000" algn="tl">
                    <a:srgbClr val="C0C0C0"/>
                  </a:outerShdw>
                </a:effectLst>
              </a:rPr>
              <a:t> Section III: </a:t>
            </a:r>
            <a:r>
              <a:rPr lang="fr-FR" sz="3200" b="1" dirty="0" err="1" smtClean="0">
                <a:effectLst>
                  <a:outerShdw blurRad="38100" dist="38100" dir="2700000" algn="tl">
                    <a:srgbClr val="C0C0C0"/>
                  </a:outerShdw>
                </a:effectLst>
              </a:rPr>
              <a:t>Grading</a:t>
            </a:r>
            <a:endParaRPr lang="fr-FR" sz="3200" b="1" dirty="0">
              <a:effectLst>
                <a:outerShdw blurRad="38100" dist="38100" dir="2700000" algn="tl">
                  <a:srgbClr val="C0C0C0"/>
                </a:outerShdw>
              </a:effectLst>
            </a:endParaRPr>
          </a:p>
        </p:txBody>
      </p:sp>
      <p:sp>
        <p:nvSpPr>
          <p:cNvPr id="8" name="Text Box 7"/>
          <p:cNvSpPr txBox="1">
            <a:spLocks noChangeArrowheads="1"/>
          </p:cNvSpPr>
          <p:nvPr/>
        </p:nvSpPr>
        <p:spPr bwMode="auto">
          <a:xfrm>
            <a:off x="152400" y="2052935"/>
            <a:ext cx="4968875" cy="461665"/>
          </a:xfrm>
          <a:prstGeom prst="rect">
            <a:avLst/>
          </a:prstGeom>
          <a:noFill/>
          <a:ln w="9525">
            <a:noFill/>
            <a:miter lim="800000"/>
            <a:headEnd/>
            <a:tailEnd/>
          </a:ln>
          <a:effectLst/>
        </p:spPr>
        <p:txBody>
          <a:bodyPr>
            <a:spAutoFit/>
          </a:bodyPr>
          <a:lstStyle/>
          <a:p>
            <a:pPr>
              <a:spcBef>
                <a:spcPct val="50000"/>
              </a:spcBef>
            </a:pPr>
            <a:r>
              <a:rPr lang="fr-FR" sz="2400" dirty="0" smtClean="0"/>
              <a:t>30% </a:t>
            </a:r>
            <a:r>
              <a:rPr lang="fr-FR" sz="2400" dirty="0" err="1" smtClean="0"/>
              <a:t>quizzes</a:t>
            </a:r>
            <a:endParaRPr lang="fr-FR" sz="2400" dirty="0"/>
          </a:p>
        </p:txBody>
      </p:sp>
      <p:sp>
        <p:nvSpPr>
          <p:cNvPr id="24" name="Rectangle 23"/>
          <p:cNvSpPr/>
          <p:nvPr/>
        </p:nvSpPr>
        <p:spPr>
          <a:xfrm>
            <a:off x="76200" y="1752600"/>
            <a:ext cx="2971800" cy="990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p:cNvSpPr txBox="1"/>
          <p:nvPr/>
        </p:nvSpPr>
        <p:spPr>
          <a:xfrm>
            <a:off x="3276600" y="1066800"/>
            <a:ext cx="5715000" cy="707886"/>
          </a:xfrm>
          <a:prstGeom prst="rect">
            <a:avLst/>
          </a:prstGeom>
          <a:noFill/>
        </p:spPr>
        <p:txBody>
          <a:bodyPr wrap="square" rtlCol="0">
            <a:spAutoFit/>
          </a:bodyPr>
          <a:lstStyle/>
          <a:p>
            <a:pPr algn="ctr"/>
            <a:r>
              <a:rPr lang="en-GB" sz="2000" dirty="0" smtClean="0"/>
              <a:t>• There are no ‘surprise’ quizzes. A quiz will </a:t>
            </a:r>
            <a:r>
              <a:rPr lang="en-GB" sz="2000" b="1" dirty="0" smtClean="0">
                <a:solidFill>
                  <a:srgbClr val="FF0000"/>
                </a:solidFill>
              </a:rPr>
              <a:t>always be announced</a:t>
            </a:r>
            <a:r>
              <a:rPr lang="en-GB" sz="2000" dirty="0" smtClean="0"/>
              <a:t> in advance, at least one class before.</a:t>
            </a:r>
            <a:endParaRPr lang="en-GB" sz="2000" dirty="0"/>
          </a:p>
        </p:txBody>
      </p:sp>
      <p:pic>
        <p:nvPicPr>
          <p:cNvPr id="25" name="Picture 24" descr="announcement.gif"/>
          <p:cNvPicPr>
            <a:picLocks noChangeAspect="1"/>
          </p:cNvPicPr>
          <p:nvPr/>
        </p:nvPicPr>
        <p:blipFill>
          <a:blip r:embed="rId2"/>
          <a:stretch>
            <a:fillRect/>
          </a:stretch>
        </p:blipFill>
        <p:spPr>
          <a:xfrm>
            <a:off x="0" y="2971800"/>
            <a:ext cx="9190892" cy="1828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Rectangle 25"/>
          <p:cNvSpPr/>
          <p:nvPr/>
        </p:nvSpPr>
        <p:spPr>
          <a:xfrm>
            <a:off x="5486400" y="3429000"/>
            <a:ext cx="3048000" cy="3048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5029200" y="3733800"/>
            <a:ext cx="3429000" cy="381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p:cNvSpPr txBox="1"/>
          <p:nvPr/>
        </p:nvSpPr>
        <p:spPr>
          <a:xfrm>
            <a:off x="3276600" y="1806714"/>
            <a:ext cx="5867400" cy="1015663"/>
          </a:xfrm>
          <a:prstGeom prst="rect">
            <a:avLst/>
          </a:prstGeom>
          <a:noFill/>
        </p:spPr>
        <p:txBody>
          <a:bodyPr wrap="square" rtlCol="0">
            <a:spAutoFit/>
          </a:bodyPr>
          <a:lstStyle/>
          <a:p>
            <a:pPr algn="ctr"/>
            <a:r>
              <a:rPr lang="en-GB" sz="2000" dirty="0" smtClean="0"/>
              <a:t>• To do exams such as quizzes in good conditions, the door may be closed a few minutes after the exam starts. </a:t>
            </a:r>
            <a:r>
              <a:rPr lang="en-GB" sz="2000" dirty="0" smtClean="0">
                <a:solidFill>
                  <a:srgbClr val="FF0000"/>
                </a:solidFill>
              </a:rPr>
              <a:t>Nobody will be let inside until the exam is done</a:t>
            </a:r>
            <a:r>
              <a:rPr lang="en-GB" sz="2000" dirty="0" smtClean="0"/>
              <a:t>.</a:t>
            </a:r>
            <a:endParaRPr lang="en-GB" sz="2000" dirty="0"/>
          </a:p>
        </p:txBody>
      </p:sp>
      <p:pic>
        <p:nvPicPr>
          <p:cNvPr id="29" name="Picture 28" descr="door-closed-w-little-boy.jpg"/>
          <p:cNvPicPr>
            <a:picLocks noChangeAspect="1"/>
          </p:cNvPicPr>
          <p:nvPr/>
        </p:nvPicPr>
        <p:blipFill>
          <a:blip r:embed="rId3"/>
          <a:stretch>
            <a:fillRect/>
          </a:stretch>
        </p:blipFill>
        <p:spPr>
          <a:xfrm>
            <a:off x="3733800" y="2971800"/>
            <a:ext cx="4724400" cy="31440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banner.gif"/>
          <p:cNvPicPr>
            <a:picLocks noChangeAspect="1"/>
          </p:cNvPicPr>
          <p:nvPr/>
        </p:nvPicPr>
        <p:blipFill>
          <a:blip r:embed="rId4"/>
          <a:stretch>
            <a:fillRect/>
          </a:stretch>
        </p:blipFill>
        <p:spPr>
          <a:xfrm>
            <a:off x="0" y="6259173"/>
            <a:ext cx="9144000" cy="598827"/>
          </a:xfrm>
          <a:prstGeom prst="rect">
            <a:avLst/>
          </a:prstGeom>
        </p:spPr>
      </p:pic>
      <p:sp>
        <p:nvSpPr>
          <p:cNvPr id="17"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8" name="TextBox 17"/>
          <p:cNvSpPr txBox="1"/>
          <p:nvPr/>
        </p:nvSpPr>
        <p:spPr>
          <a:xfrm>
            <a:off x="8001000" y="6336268"/>
            <a:ext cx="1143000" cy="369332"/>
          </a:xfrm>
          <a:prstGeom prst="rect">
            <a:avLst/>
          </a:prstGeom>
          <a:noFill/>
        </p:spPr>
        <p:txBody>
          <a:bodyPr wrap="square" rtlCol="0">
            <a:spAutoFit/>
          </a:bodyPr>
          <a:lstStyle/>
          <a:p>
            <a:pPr algn="r"/>
            <a:r>
              <a:rPr lang="fr-CA" dirty="0" smtClean="0"/>
              <a:t>20</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2000"/>
                                        <p:tgtEl>
                                          <p:spTgt spid="26"/>
                                        </p:tgtEl>
                                      </p:cBhvr>
                                    </p:animEffect>
                                    <p:set>
                                      <p:cBhvr>
                                        <p:cTn id="19" dur="1" fill="hold">
                                          <p:stCondLst>
                                            <p:cond delay="1999"/>
                                          </p:stCondLst>
                                        </p:cTn>
                                        <p:tgtEl>
                                          <p:spTgt spid="26"/>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2000"/>
                                        <p:tgtEl>
                                          <p:spTgt spid="27"/>
                                        </p:tgtEl>
                                      </p:cBhvr>
                                    </p:animEffect>
                                    <p:set>
                                      <p:cBhvr>
                                        <p:cTn id="22" dur="1" fill="hold">
                                          <p:stCondLst>
                                            <p:cond delay="1999"/>
                                          </p:stCondLst>
                                        </p:cTn>
                                        <p:tgtEl>
                                          <p:spTgt spid="27"/>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2000"/>
                                        <p:tgtEl>
                                          <p:spTgt spid="25"/>
                                        </p:tgtEl>
                                      </p:cBhvr>
                                    </p:animEffect>
                                    <p:set>
                                      <p:cBhvr>
                                        <p:cTn id="25" dur="1" fill="hold">
                                          <p:stCondLst>
                                            <p:cond delay="1999"/>
                                          </p:stCondLst>
                                        </p:cTn>
                                        <p:tgtEl>
                                          <p:spTgt spid="25"/>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7" grpId="0" animBg="1"/>
      <p:bldP spid="27" grpId="1"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Manifestants-portugais-contre-politique-austerite-gouvernement-Lisbonne-samedi-2-mars_0_730_486.jpg"/>
          <p:cNvPicPr>
            <a:picLocks noChangeAspect="1"/>
          </p:cNvPicPr>
          <p:nvPr/>
        </p:nvPicPr>
        <p:blipFill>
          <a:blip r:embed="rId2"/>
          <a:stretch>
            <a:fillRect/>
          </a:stretch>
        </p:blipFill>
        <p:spPr>
          <a:xfrm>
            <a:off x="5100637" y="3581400"/>
            <a:ext cx="4043363" cy="2695575"/>
          </a:xfrm>
          <a:prstGeom prst="rect">
            <a:avLst/>
          </a:prstGeom>
          <a:ln>
            <a:noFill/>
          </a:ln>
          <a:effectLst>
            <a:softEdge rad="112500"/>
          </a:effectLst>
        </p:spPr>
      </p:pic>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Outline</a:t>
            </a:r>
            <a:r>
              <a:rPr lang="fr-FR" sz="3200" b="1" dirty="0" smtClean="0">
                <a:effectLst>
                  <a:outerShdw blurRad="38100" dist="38100" dir="2700000" algn="tl">
                    <a:srgbClr val="C0C0C0"/>
                  </a:outerShdw>
                </a:effectLst>
              </a:rPr>
              <a:t> Section V: </a:t>
            </a:r>
            <a:r>
              <a:rPr lang="fr-FR" sz="3200" b="1" dirty="0" err="1" smtClean="0">
                <a:effectLst>
                  <a:outerShdw blurRad="38100" dist="38100" dir="2700000" algn="tl">
                    <a:srgbClr val="C0C0C0"/>
                  </a:outerShdw>
                </a:effectLst>
              </a:rPr>
              <a:t>Specific</a:t>
            </a:r>
            <a:r>
              <a:rPr lang="fr-FR" sz="3200" b="1" dirty="0" smtClean="0">
                <a:effectLst>
                  <a:outerShdw blurRad="38100" dist="38100" dir="2700000" algn="tl">
                    <a:srgbClr val="C0C0C0"/>
                  </a:outerShdw>
                </a:effectLst>
              </a:rPr>
              <a:t> </a:t>
            </a:r>
            <a:r>
              <a:rPr lang="fr-FR" sz="3200" b="1" dirty="0" err="1" smtClean="0">
                <a:effectLst>
                  <a:outerShdw blurRad="38100" dist="38100" dir="2700000" algn="tl">
                    <a:srgbClr val="C0C0C0"/>
                  </a:outerShdw>
                </a:effectLst>
              </a:rPr>
              <a:t>procedures</a:t>
            </a:r>
            <a:endParaRPr lang="fr-FR" sz="3200" b="1" dirty="0">
              <a:effectLst>
                <a:outerShdw blurRad="38100" dist="38100" dir="2700000" algn="tl">
                  <a:srgbClr val="C0C0C0"/>
                </a:outerShdw>
              </a:effectLst>
            </a:endParaRPr>
          </a:p>
        </p:txBody>
      </p:sp>
      <p:sp>
        <p:nvSpPr>
          <p:cNvPr id="18" name="TextBox 17"/>
          <p:cNvSpPr txBox="1"/>
          <p:nvPr/>
        </p:nvSpPr>
        <p:spPr>
          <a:xfrm>
            <a:off x="0" y="1143000"/>
            <a:ext cx="9144000" cy="830997"/>
          </a:xfrm>
          <a:prstGeom prst="rect">
            <a:avLst/>
          </a:prstGeom>
          <a:noFill/>
        </p:spPr>
        <p:txBody>
          <a:bodyPr wrap="square" rtlCol="0">
            <a:spAutoFit/>
          </a:bodyPr>
          <a:lstStyle/>
          <a:p>
            <a:pPr algn="ctr"/>
            <a:r>
              <a:rPr lang="en-GB" sz="2400" dirty="0" smtClean="0"/>
              <a:t>• After you receive a grade, you have </a:t>
            </a:r>
            <a:r>
              <a:rPr lang="en-GB" sz="2400" b="1" dirty="0" smtClean="0">
                <a:solidFill>
                  <a:srgbClr val="FF0000"/>
                </a:solidFill>
              </a:rPr>
              <a:t>one week to contest </a:t>
            </a:r>
            <a:r>
              <a:rPr lang="en-GB" sz="2400" dirty="0" smtClean="0"/>
              <a:t>it; for the final exam, that is 1 day. After this, the grade shall not be discussed.</a:t>
            </a:r>
            <a:endParaRPr lang="en-GB" sz="2400" dirty="0"/>
          </a:p>
        </p:txBody>
      </p:sp>
      <p:sp>
        <p:nvSpPr>
          <p:cNvPr id="19" name="TextBox 18"/>
          <p:cNvSpPr txBox="1"/>
          <p:nvPr/>
        </p:nvSpPr>
        <p:spPr>
          <a:xfrm>
            <a:off x="0" y="2133600"/>
            <a:ext cx="9144000" cy="830997"/>
          </a:xfrm>
          <a:prstGeom prst="rect">
            <a:avLst/>
          </a:prstGeom>
          <a:noFill/>
        </p:spPr>
        <p:txBody>
          <a:bodyPr wrap="square" rtlCol="0">
            <a:spAutoFit/>
          </a:bodyPr>
          <a:lstStyle/>
          <a:p>
            <a:pPr algn="ctr"/>
            <a:r>
              <a:rPr lang="en-GB" sz="2400" dirty="0" smtClean="0"/>
              <a:t>• To contest, you must detail what you think was not </a:t>
            </a:r>
            <a:r>
              <a:rPr lang="en-GB" sz="2400" b="1" dirty="0" smtClean="0">
                <a:solidFill>
                  <a:srgbClr val="FF0000"/>
                </a:solidFill>
              </a:rPr>
              <a:t>fairly graded</a:t>
            </a:r>
            <a:r>
              <a:rPr lang="en-GB" sz="2400" dirty="0" smtClean="0"/>
              <a:t>. If the reason is valid, re-grading may result in a higher or lower grade.</a:t>
            </a:r>
            <a:endParaRPr lang="en-GB" sz="2400" dirty="0"/>
          </a:p>
        </p:txBody>
      </p:sp>
      <p:pic>
        <p:nvPicPr>
          <p:cNvPr id="20" name="Picture 19" descr="caution.png"/>
          <p:cNvPicPr>
            <a:picLocks noChangeAspect="1"/>
          </p:cNvPicPr>
          <p:nvPr/>
        </p:nvPicPr>
        <p:blipFill>
          <a:blip r:embed="rId3" cstate="print"/>
          <a:stretch>
            <a:fillRect/>
          </a:stretch>
        </p:blipFill>
        <p:spPr>
          <a:xfrm>
            <a:off x="304800" y="4343400"/>
            <a:ext cx="685800" cy="598932"/>
          </a:xfrm>
          <a:prstGeom prst="rect">
            <a:avLst/>
          </a:prstGeom>
        </p:spPr>
      </p:pic>
      <p:pic>
        <p:nvPicPr>
          <p:cNvPr id="21" name="Picture 20" descr="caution.png"/>
          <p:cNvPicPr>
            <a:picLocks noChangeAspect="1"/>
          </p:cNvPicPr>
          <p:nvPr/>
        </p:nvPicPr>
        <p:blipFill>
          <a:blip r:embed="rId3" cstate="print"/>
          <a:stretch>
            <a:fillRect/>
          </a:stretch>
        </p:blipFill>
        <p:spPr>
          <a:xfrm>
            <a:off x="3733800" y="4343400"/>
            <a:ext cx="685800" cy="598932"/>
          </a:xfrm>
          <a:prstGeom prst="rect">
            <a:avLst/>
          </a:prstGeom>
        </p:spPr>
      </p:pic>
      <p:sp>
        <p:nvSpPr>
          <p:cNvPr id="22" name="TextBox 21"/>
          <p:cNvSpPr txBox="1"/>
          <p:nvPr/>
        </p:nvSpPr>
        <p:spPr>
          <a:xfrm>
            <a:off x="0" y="3733800"/>
            <a:ext cx="4800600" cy="1015663"/>
          </a:xfrm>
          <a:prstGeom prst="rect">
            <a:avLst/>
          </a:prstGeom>
          <a:noFill/>
        </p:spPr>
        <p:txBody>
          <a:bodyPr wrap="square" rtlCol="0">
            <a:spAutoFit/>
          </a:bodyPr>
          <a:lstStyle/>
          <a:p>
            <a:pPr algn="ctr"/>
            <a:r>
              <a:rPr lang="en-GB" sz="2000" b="1" dirty="0" smtClean="0">
                <a:solidFill>
                  <a:srgbClr val="FF0000"/>
                </a:solidFill>
              </a:rPr>
              <a:t>Only fairness matters</a:t>
            </a:r>
            <a:r>
              <a:rPr lang="en-GB" sz="2000" dirty="0" smtClean="0"/>
              <a:t>. If you’re about to fail the course and miss a job offer, that won’t lead to re-grading anything.</a:t>
            </a:r>
            <a:endParaRPr lang="en-GB" sz="2000" dirty="0"/>
          </a:p>
        </p:txBody>
      </p:sp>
      <p:pic>
        <p:nvPicPr>
          <p:cNvPr id="23" name="Picture 22" descr="caution.png"/>
          <p:cNvPicPr>
            <a:picLocks noChangeAspect="1"/>
          </p:cNvPicPr>
          <p:nvPr/>
        </p:nvPicPr>
        <p:blipFill>
          <a:blip r:embed="rId3" cstate="print"/>
          <a:stretch>
            <a:fillRect/>
          </a:stretch>
        </p:blipFill>
        <p:spPr>
          <a:xfrm>
            <a:off x="2133600" y="3124200"/>
            <a:ext cx="685800" cy="598932"/>
          </a:xfrm>
          <a:prstGeom prst="rect">
            <a:avLst/>
          </a:prstGeom>
        </p:spPr>
      </p:pic>
      <p:sp>
        <p:nvSpPr>
          <p:cNvPr id="24" name="TextBox 23"/>
          <p:cNvSpPr txBox="1"/>
          <p:nvPr/>
        </p:nvSpPr>
        <p:spPr>
          <a:xfrm>
            <a:off x="4572000" y="4648200"/>
            <a:ext cx="4572000" cy="1323439"/>
          </a:xfrm>
          <a:prstGeom prst="rect">
            <a:avLst/>
          </a:prstGeom>
          <a:noFill/>
        </p:spPr>
        <p:txBody>
          <a:bodyPr wrap="square" rtlCol="0">
            <a:spAutoFit/>
          </a:bodyPr>
          <a:lstStyle/>
          <a:p>
            <a:pPr algn="ctr"/>
            <a:r>
              <a:rPr lang="en-GB" sz="2000" dirty="0" smtClean="0"/>
              <a:t>Repeated emails to attempt changing a grade after it’s been denied, or coming to the office to attempt changing a grade...  are forms of </a:t>
            </a:r>
            <a:r>
              <a:rPr lang="en-GB" sz="2000" b="1" dirty="0" smtClean="0">
                <a:solidFill>
                  <a:srgbClr val="FF0000"/>
                </a:solidFill>
              </a:rPr>
              <a:t>harassment</a:t>
            </a:r>
            <a:r>
              <a:rPr lang="en-GB" sz="2000" dirty="0" smtClean="0"/>
              <a:t>. </a:t>
            </a:r>
            <a:endParaRPr lang="en-GB" sz="2000" dirty="0"/>
          </a:p>
        </p:txBody>
      </p:sp>
      <p:pic>
        <p:nvPicPr>
          <p:cNvPr id="25" name="Picture 24" descr="caution.png"/>
          <p:cNvPicPr>
            <a:picLocks noChangeAspect="1"/>
          </p:cNvPicPr>
          <p:nvPr/>
        </p:nvPicPr>
        <p:blipFill>
          <a:blip r:embed="rId3" cstate="print"/>
          <a:stretch>
            <a:fillRect/>
          </a:stretch>
        </p:blipFill>
        <p:spPr>
          <a:xfrm>
            <a:off x="6705600" y="4114800"/>
            <a:ext cx="685800" cy="598932"/>
          </a:xfrm>
          <a:prstGeom prst="rect">
            <a:avLst/>
          </a:prstGeom>
        </p:spPr>
      </p:pic>
      <p:pic>
        <p:nvPicPr>
          <p:cNvPr id="26" name="Picture 25" descr="caution.png"/>
          <p:cNvPicPr>
            <a:picLocks noChangeAspect="1"/>
          </p:cNvPicPr>
          <p:nvPr/>
        </p:nvPicPr>
        <p:blipFill>
          <a:blip r:embed="rId3" cstate="print"/>
          <a:stretch>
            <a:fillRect/>
          </a:stretch>
        </p:blipFill>
        <p:spPr>
          <a:xfrm>
            <a:off x="4953000" y="5562600"/>
            <a:ext cx="685800" cy="598932"/>
          </a:xfrm>
          <a:prstGeom prst="rect">
            <a:avLst/>
          </a:prstGeom>
        </p:spPr>
      </p:pic>
      <p:pic>
        <p:nvPicPr>
          <p:cNvPr id="27" name="Picture 26" descr="caution.png"/>
          <p:cNvPicPr>
            <a:picLocks noChangeAspect="1"/>
          </p:cNvPicPr>
          <p:nvPr/>
        </p:nvPicPr>
        <p:blipFill>
          <a:blip r:embed="rId3" cstate="print"/>
          <a:stretch>
            <a:fillRect/>
          </a:stretch>
        </p:blipFill>
        <p:spPr>
          <a:xfrm>
            <a:off x="8077200" y="5562600"/>
            <a:ext cx="685800" cy="598932"/>
          </a:xfrm>
          <a:prstGeom prst="rect">
            <a:avLst/>
          </a:prstGeom>
        </p:spPr>
      </p:pic>
      <p:pic>
        <p:nvPicPr>
          <p:cNvPr id="28" name="Picture 27" descr="banner.gif"/>
          <p:cNvPicPr>
            <a:picLocks noChangeAspect="1"/>
          </p:cNvPicPr>
          <p:nvPr/>
        </p:nvPicPr>
        <p:blipFill>
          <a:blip r:embed="rId4"/>
          <a:stretch>
            <a:fillRect/>
          </a:stretch>
        </p:blipFill>
        <p:spPr>
          <a:xfrm>
            <a:off x="0" y="6259173"/>
            <a:ext cx="9144000" cy="598827"/>
          </a:xfrm>
          <a:prstGeom prst="rect">
            <a:avLst/>
          </a:prstGeom>
        </p:spPr>
      </p:pic>
      <p:sp>
        <p:nvSpPr>
          <p:cNvPr id="2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30" name="TextBox 29"/>
          <p:cNvSpPr txBox="1"/>
          <p:nvPr/>
        </p:nvSpPr>
        <p:spPr>
          <a:xfrm>
            <a:off x="8001000" y="6336268"/>
            <a:ext cx="1143000" cy="369332"/>
          </a:xfrm>
          <a:prstGeom prst="rect">
            <a:avLst/>
          </a:prstGeom>
          <a:noFill/>
        </p:spPr>
        <p:txBody>
          <a:bodyPr wrap="square" rtlCol="0">
            <a:spAutoFit/>
          </a:bodyPr>
          <a:lstStyle/>
          <a:p>
            <a:pPr algn="r"/>
            <a:r>
              <a:rPr lang="fr-CA" dirty="0" smtClean="0"/>
              <a:t>21</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Outline</a:t>
            </a:r>
            <a:r>
              <a:rPr lang="fr-FR" sz="3200" b="1" dirty="0" smtClean="0">
                <a:effectLst>
                  <a:outerShdw blurRad="38100" dist="38100" dir="2700000" algn="tl">
                    <a:srgbClr val="C0C0C0"/>
                  </a:outerShdw>
                </a:effectLst>
              </a:rPr>
              <a:t> Section IX: </a:t>
            </a:r>
            <a:r>
              <a:rPr lang="fr-FR" sz="3200" b="1" dirty="0" err="1" smtClean="0">
                <a:effectLst>
                  <a:outerShdw blurRad="38100" dist="38100" dir="2700000" algn="tl">
                    <a:srgbClr val="C0C0C0"/>
                  </a:outerShdw>
                </a:effectLst>
              </a:rPr>
              <a:t>Accessibility</a:t>
            </a:r>
            <a:endParaRPr lang="fr-FR" sz="3200" b="1" dirty="0">
              <a:effectLst>
                <a:outerShdw blurRad="38100" dist="38100" dir="2700000" algn="tl">
                  <a:srgbClr val="C0C0C0"/>
                </a:outerShdw>
              </a:effectLst>
            </a:endParaRPr>
          </a:p>
        </p:txBody>
      </p:sp>
      <p:sp>
        <p:nvSpPr>
          <p:cNvPr id="18" name="TextBox 17"/>
          <p:cNvSpPr txBox="1"/>
          <p:nvPr/>
        </p:nvSpPr>
        <p:spPr>
          <a:xfrm>
            <a:off x="0" y="1143000"/>
            <a:ext cx="9144000" cy="1154162"/>
          </a:xfrm>
          <a:prstGeom prst="rect">
            <a:avLst/>
          </a:prstGeom>
          <a:noFill/>
        </p:spPr>
        <p:txBody>
          <a:bodyPr wrap="square" rtlCol="0">
            <a:spAutoFit/>
          </a:bodyPr>
          <a:lstStyle/>
          <a:p>
            <a:pPr algn="ctr"/>
            <a:r>
              <a:rPr lang="en-GB" sz="2300" dirty="0" smtClean="0"/>
              <a:t>• If, at any point, you are not well physically or mentally, </a:t>
            </a:r>
            <a:r>
              <a:rPr lang="en-GB" sz="2300" b="1" dirty="0" smtClean="0">
                <a:solidFill>
                  <a:srgbClr val="FF0000"/>
                </a:solidFill>
              </a:rPr>
              <a:t>go to the DRC </a:t>
            </a:r>
            <a:r>
              <a:rPr lang="en-GB" sz="2300" dirty="0" smtClean="0"/>
              <a:t>(</a:t>
            </a:r>
            <a:r>
              <a:rPr lang="en-GB" sz="2300" dirty="0" smtClean="0">
                <a:hlinkClick r:id="rId2"/>
              </a:rPr>
              <a:t>http://www.niu.edu/disability/</a:t>
            </a:r>
            <a:r>
              <a:rPr lang="en-GB" sz="2300" dirty="0" smtClean="0"/>
              <a:t>). Once you get a letter of accommodation from them, I can arrange things for you </a:t>
            </a:r>
            <a:r>
              <a:rPr lang="en-GB" sz="2300" b="1" dirty="0" smtClean="0">
                <a:solidFill>
                  <a:srgbClr val="FF0000"/>
                </a:solidFill>
              </a:rPr>
              <a:t>going </a:t>
            </a:r>
            <a:r>
              <a:rPr lang="en-GB" sz="2300" b="1" u="sng" dirty="0" smtClean="0">
                <a:solidFill>
                  <a:srgbClr val="FF0000"/>
                </a:solidFill>
              </a:rPr>
              <a:t>forward</a:t>
            </a:r>
            <a:r>
              <a:rPr lang="en-GB" sz="2300" dirty="0" smtClean="0"/>
              <a:t>.</a:t>
            </a:r>
            <a:endParaRPr lang="en-GB" sz="2300" dirty="0"/>
          </a:p>
        </p:txBody>
      </p:sp>
      <p:sp>
        <p:nvSpPr>
          <p:cNvPr id="19" name="TextBox 18"/>
          <p:cNvSpPr txBox="1"/>
          <p:nvPr/>
        </p:nvSpPr>
        <p:spPr>
          <a:xfrm>
            <a:off x="0" y="5181600"/>
            <a:ext cx="9144000" cy="461665"/>
          </a:xfrm>
          <a:prstGeom prst="rect">
            <a:avLst/>
          </a:prstGeom>
          <a:noFill/>
        </p:spPr>
        <p:txBody>
          <a:bodyPr wrap="square" rtlCol="0">
            <a:spAutoFit/>
          </a:bodyPr>
          <a:lstStyle/>
          <a:p>
            <a:pPr algn="ctr"/>
            <a:r>
              <a:rPr lang="en-GB" sz="2400" dirty="0" smtClean="0"/>
              <a:t>• If your situation changes, get a new letter from the DRC. </a:t>
            </a:r>
            <a:endParaRPr lang="en-GB" sz="2400" dirty="0"/>
          </a:p>
        </p:txBody>
      </p:sp>
      <p:pic>
        <p:nvPicPr>
          <p:cNvPr id="28" name="Picture 27" descr="disability.jpg"/>
          <p:cNvPicPr>
            <a:picLocks noChangeAspect="1"/>
          </p:cNvPicPr>
          <p:nvPr/>
        </p:nvPicPr>
        <p:blipFill>
          <a:blip r:embed="rId3"/>
          <a:stretch>
            <a:fillRect/>
          </a:stretch>
        </p:blipFill>
        <p:spPr>
          <a:xfrm>
            <a:off x="6172200" y="2362200"/>
            <a:ext cx="2476500" cy="2476500"/>
          </a:xfrm>
          <a:prstGeom prst="rect">
            <a:avLst/>
          </a:prstGeom>
        </p:spPr>
      </p:pic>
      <p:pic>
        <p:nvPicPr>
          <p:cNvPr id="29" name="Picture 28" descr="Temporary-Disability-claims.jpg"/>
          <p:cNvPicPr>
            <a:picLocks noChangeAspect="1"/>
          </p:cNvPicPr>
          <p:nvPr/>
        </p:nvPicPr>
        <p:blipFill>
          <a:blip r:embed="rId4"/>
          <a:stretch>
            <a:fillRect/>
          </a:stretch>
        </p:blipFill>
        <p:spPr>
          <a:xfrm>
            <a:off x="533400" y="2286000"/>
            <a:ext cx="4162425" cy="2727596"/>
          </a:xfrm>
          <a:prstGeom prst="rect">
            <a:avLst/>
          </a:prstGeom>
        </p:spPr>
      </p:pic>
      <p:sp>
        <p:nvSpPr>
          <p:cNvPr id="30" name="Rectangle 29"/>
          <p:cNvSpPr/>
          <p:nvPr/>
        </p:nvSpPr>
        <p:spPr>
          <a:xfrm>
            <a:off x="838200" y="1143000"/>
            <a:ext cx="1524000"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p:cNvSpPr/>
          <p:nvPr/>
        </p:nvSpPr>
        <p:spPr>
          <a:xfrm>
            <a:off x="4343400" y="1143000"/>
            <a:ext cx="2667000" cy="4572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banner.gif"/>
          <p:cNvPicPr>
            <a:picLocks noChangeAspect="1"/>
          </p:cNvPicPr>
          <p:nvPr/>
        </p:nvPicPr>
        <p:blipFill>
          <a:blip r:embed="rId5"/>
          <a:stretch>
            <a:fillRect/>
          </a:stretch>
        </p:blipFill>
        <p:spPr>
          <a:xfrm>
            <a:off x="0" y="6259173"/>
            <a:ext cx="9144000" cy="598827"/>
          </a:xfrm>
          <a:prstGeom prst="rect">
            <a:avLst/>
          </a:prstGeom>
        </p:spPr>
      </p:pic>
      <p:sp>
        <p:nvSpPr>
          <p:cNvPr id="16"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7" name="TextBox 16"/>
          <p:cNvSpPr txBox="1"/>
          <p:nvPr/>
        </p:nvSpPr>
        <p:spPr>
          <a:xfrm>
            <a:off x="8001000" y="6336268"/>
            <a:ext cx="1143000" cy="369332"/>
          </a:xfrm>
          <a:prstGeom prst="rect">
            <a:avLst/>
          </a:prstGeom>
          <a:noFill/>
        </p:spPr>
        <p:txBody>
          <a:bodyPr wrap="square" rtlCol="0">
            <a:spAutoFit/>
          </a:bodyPr>
          <a:lstStyle/>
          <a:p>
            <a:pPr algn="r"/>
            <a:r>
              <a:rPr lang="fr-CA" dirty="0" smtClean="0"/>
              <a:t>22</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og4.png"/>
          <p:cNvPicPr>
            <a:picLocks noChangeAspect="1"/>
          </p:cNvPicPr>
          <p:nvPr/>
        </p:nvPicPr>
        <p:blipFill>
          <a:blip r:embed="rId2"/>
          <a:stretch>
            <a:fillRect/>
          </a:stretch>
        </p:blipFill>
        <p:spPr>
          <a:xfrm>
            <a:off x="5334000" y="3285530"/>
            <a:ext cx="3810000" cy="2682240"/>
          </a:xfrm>
          <a:prstGeom prst="rect">
            <a:avLst/>
          </a:prstGeom>
        </p:spPr>
      </p:pic>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Grading</a:t>
            </a:r>
            <a:endParaRPr lang="fr-FR" sz="3200" b="1" dirty="0">
              <a:effectLst>
                <a:outerShdw blurRad="38100" dist="38100" dir="2700000" algn="tl">
                  <a:srgbClr val="C0C0C0"/>
                </a:outerShdw>
              </a:effectLst>
            </a:endParaRPr>
          </a:p>
        </p:txBody>
      </p:sp>
      <p:pic>
        <p:nvPicPr>
          <p:cNvPr id="7" name="Picture 8" descr="name-the-rabbit-in-alice-in-wonderland"/>
          <p:cNvPicPr>
            <a:picLocks noChangeAspect="1" noChangeArrowheads="1"/>
          </p:cNvPicPr>
          <p:nvPr/>
        </p:nvPicPr>
        <p:blipFill>
          <a:blip r:embed="rId3" cstate="print"/>
          <a:srcRect/>
          <a:stretch>
            <a:fillRect/>
          </a:stretch>
        </p:blipFill>
        <p:spPr bwMode="auto">
          <a:xfrm>
            <a:off x="1295400" y="1905000"/>
            <a:ext cx="4419600" cy="4419600"/>
          </a:xfrm>
          <a:prstGeom prst="rect">
            <a:avLst/>
          </a:prstGeom>
          <a:noFill/>
        </p:spPr>
      </p:pic>
      <p:pic>
        <p:nvPicPr>
          <p:cNvPr id="11" name="Picture 10" descr="banner.gif"/>
          <p:cNvPicPr>
            <a:picLocks noChangeAspect="1"/>
          </p:cNvPicPr>
          <p:nvPr/>
        </p:nvPicPr>
        <p:blipFill>
          <a:blip r:embed="rId4"/>
          <a:stretch>
            <a:fillRect/>
          </a:stretch>
        </p:blipFill>
        <p:spPr>
          <a:xfrm>
            <a:off x="0" y="6259173"/>
            <a:ext cx="9144000" cy="598827"/>
          </a:xfrm>
          <a:prstGeom prst="rect">
            <a:avLst/>
          </a:prstGeom>
        </p:spPr>
      </p:pic>
      <p:sp>
        <p:nvSpPr>
          <p:cNvPr id="15"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6" name="TextBox 15"/>
          <p:cNvSpPr txBox="1"/>
          <p:nvPr/>
        </p:nvSpPr>
        <p:spPr>
          <a:xfrm>
            <a:off x="8001000" y="6336268"/>
            <a:ext cx="1143000" cy="369332"/>
          </a:xfrm>
          <a:prstGeom prst="rect">
            <a:avLst/>
          </a:prstGeom>
          <a:noFill/>
        </p:spPr>
        <p:txBody>
          <a:bodyPr wrap="square" rtlCol="0">
            <a:spAutoFit/>
          </a:bodyPr>
          <a:lstStyle/>
          <a:p>
            <a:pPr algn="r"/>
            <a:r>
              <a:rPr lang="fr-CA" dirty="0" smtClean="0"/>
              <a:t>23</a:t>
            </a:r>
            <a:endParaRPr lang="fr-CA" dirty="0"/>
          </a:p>
        </p:txBody>
      </p:sp>
      <p:sp>
        <p:nvSpPr>
          <p:cNvPr id="12" name="Text Box 7"/>
          <p:cNvSpPr txBox="1">
            <a:spLocks noChangeArrowheads="1"/>
          </p:cNvSpPr>
          <p:nvPr/>
        </p:nvSpPr>
        <p:spPr bwMode="auto">
          <a:xfrm>
            <a:off x="0" y="950893"/>
            <a:ext cx="9144000" cy="954107"/>
          </a:xfrm>
          <a:prstGeom prst="rect">
            <a:avLst/>
          </a:prstGeom>
          <a:noFill/>
          <a:ln w="9525">
            <a:noFill/>
            <a:miter lim="800000"/>
            <a:headEnd/>
            <a:tailEnd/>
          </a:ln>
          <a:effectLst/>
        </p:spPr>
        <p:txBody>
          <a:bodyPr wrap="square">
            <a:spAutoFit/>
          </a:bodyPr>
          <a:lstStyle/>
          <a:p>
            <a:pPr algn="ctr">
              <a:spcBef>
                <a:spcPct val="50000"/>
              </a:spcBef>
            </a:pPr>
            <a:r>
              <a:rPr lang="fr-FR" sz="2800" dirty="0" err="1" smtClean="0"/>
              <a:t>Assignments</a:t>
            </a:r>
            <a:r>
              <a:rPr lang="fr-FR" sz="2800" dirty="0" smtClean="0"/>
              <a:t> are all </a:t>
            </a:r>
            <a:r>
              <a:rPr lang="fr-FR" sz="2800" dirty="0" err="1" smtClean="0"/>
              <a:t>submitted</a:t>
            </a:r>
            <a:r>
              <a:rPr lang="fr-FR" sz="2800" dirty="0" smtClean="0"/>
              <a:t> </a:t>
            </a:r>
            <a:r>
              <a:rPr lang="fr-FR" sz="2800" dirty="0" err="1" smtClean="0"/>
              <a:t>through</a:t>
            </a:r>
            <a:r>
              <a:rPr lang="fr-FR" sz="2800" dirty="0" smtClean="0"/>
              <a:t> the course </a:t>
            </a:r>
            <a:r>
              <a:rPr lang="fr-FR" sz="2800" dirty="0" err="1" smtClean="0"/>
              <a:t>website</a:t>
            </a:r>
            <a:r>
              <a:rPr lang="fr-FR" sz="2800" dirty="0" smtClean="0"/>
              <a:t>. </a:t>
            </a:r>
            <a:r>
              <a:rPr lang="fr-FR" sz="2800" u="sng" dirty="0" smtClean="0">
                <a:solidFill>
                  <a:srgbClr val="FF0000"/>
                </a:solidFill>
              </a:rPr>
              <a:t>The </a:t>
            </a:r>
            <a:r>
              <a:rPr lang="fr-FR" sz="2800" u="sng" dirty="0" err="1" smtClean="0">
                <a:solidFill>
                  <a:srgbClr val="FF0000"/>
                </a:solidFill>
              </a:rPr>
              <a:t>submission</a:t>
            </a:r>
            <a:r>
              <a:rPr lang="fr-FR" sz="2800" u="sng" dirty="0" smtClean="0">
                <a:solidFill>
                  <a:srgbClr val="FF0000"/>
                </a:solidFill>
              </a:rPr>
              <a:t> server closes </a:t>
            </a:r>
            <a:r>
              <a:rPr lang="fr-FR" sz="2800" u="sng" dirty="0" err="1" smtClean="0">
                <a:solidFill>
                  <a:srgbClr val="FF0000"/>
                </a:solidFill>
              </a:rPr>
              <a:t>at</a:t>
            </a:r>
            <a:r>
              <a:rPr lang="fr-FR" sz="2800" u="sng" dirty="0" smtClean="0">
                <a:solidFill>
                  <a:srgbClr val="FF0000"/>
                </a:solidFill>
              </a:rPr>
              <a:t> the deadline.</a:t>
            </a:r>
            <a:endParaRPr lang="fr-FR" sz="2800" u="sng" dirty="0">
              <a:solidFill>
                <a:srgbClr val="FF0000"/>
              </a:solidFill>
            </a:endParaRPr>
          </a:p>
        </p:txBody>
      </p:sp>
      <p:sp>
        <p:nvSpPr>
          <p:cNvPr id="13" name="TextBox 12"/>
          <p:cNvSpPr txBox="1"/>
          <p:nvPr/>
        </p:nvSpPr>
        <p:spPr>
          <a:xfrm>
            <a:off x="228600" y="2057400"/>
            <a:ext cx="3276600" cy="923330"/>
          </a:xfrm>
          <a:prstGeom prst="rect">
            <a:avLst/>
          </a:prstGeom>
          <a:noFill/>
        </p:spPr>
        <p:txBody>
          <a:bodyPr wrap="square" rtlCol="0">
            <a:spAutoFit/>
          </a:bodyPr>
          <a:lstStyle/>
          <a:p>
            <a:pPr algn="ctr"/>
            <a:r>
              <a:rPr lang="fr-CA" dirty="0" smtClean="0"/>
              <a:t>I </a:t>
            </a:r>
            <a:r>
              <a:rPr lang="fr-CA" dirty="0" err="1" smtClean="0"/>
              <a:t>will</a:t>
            </a:r>
            <a:r>
              <a:rPr lang="fr-CA" dirty="0" smtClean="0"/>
              <a:t> </a:t>
            </a:r>
            <a:r>
              <a:rPr lang="fr-CA" dirty="0" err="1" smtClean="0"/>
              <a:t>try</a:t>
            </a:r>
            <a:r>
              <a:rPr lang="fr-CA" dirty="0" smtClean="0"/>
              <a:t> to </a:t>
            </a:r>
            <a:r>
              <a:rPr lang="fr-CA" dirty="0" err="1" smtClean="0"/>
              <a:t>give</a:t>
            </a:r>
            <a:r>
              <a:rPr lang="fr-CA" dirty="0" smtClean="0"/>
              <a:t> </a:t>
            </a:r>
            <a:r>
              <a:rPr lang="fr-CA" dirty="0" err="1" smtClean="0"/>
              <a:t>you</a:t>
            </a:r>
            <a:r>
              <a:rPr lang="fr-CA" dirty="0" smtClean="0"/>
              <a:t> a </a:t>
            </a:r>
            <a:r>
              <a:rPr lang="fr-CA" dirty="0" err="1" smtClean="0"/>
              <a:t>fast</a:t>
            </a:r>
            <a:r>
              <a:rPr lang="fr-CA" dirty="0" smtClean="0"/>
              <a:t> feedback, </a:t>
            </a:r>
            <a:r>
              <a:rPr lang="fr-CA" dirty="0" err="1" smtClean="0"/>
              <a:t>so</a:t>
            </a:r>
            <a:r>
              <a:rPr lang="fr-CA" dirty="0" smtClean="0"/>
              <a:t> </a:t>
            </a:r>
            <a:r>
              <a:rPr lang="fr-CA" dirty="0" err="1" smtClean="0"/>
              <a:t>everyone’s</a:t>
            </a:r>
            <a:r>
              <a:rPr lang="fr-CA" dirty="0" smtClean="0"/>
              <a:t> </a:t>
            </a:r>
            <a:r>
              <a:rPr lang="fr-CA" dirty="0" err="1" smtClean="0"/>
              <a:t>work</a:t>
            </a:r>
            <a:r>
              <a:rPr lang="fr-CA" dirty="0" smtClean="0"/>
              <a:t> has to </a:t>
            </a:r>
            <a:r>
              <a:rPr lang="fr-CA" dirty="0" err="1" smtClean="0"/>
              <a:t>be</a:t>
            </a:r>
            <a:r>
              <a:rPr lang="fr-CA" dirty="0" smtClean="0"/>
              <a:t> in </a:t>
            </a:r>
            <a:r>
              <a:rPr lang="fr-CA" dirty="0" err="1" smtClean="0"/>
              <a:t>at</a:t>
            </a:r>
            <a:r>
              <a:rPr lang="fr-CA" dirty="0" smtClean="0"/>
              <a:t> the </a:t>
            </a:r>
            <a:r>
              <a:rPr lang="fr-CA" dirty="0" err="1" smtClean="0"/>
              <a:t>same</a:t>
            </a:r>
            <a:r>
              <a:rPr lang="fr-CA" dirty="0" smtClean="0"/>
              <a:t> time.</a:t>
            </a:r>
            <a:endParaRPr lang="fr-CA" dirty="0"/>
          </a:p>
        </p:txBody>
      </p:sp>
      <p:sp>
        <p:nvSpPr>
          <p:cNvPr id="14" name="TextBox 13"/>
          <p:cNvSpPr txBox="1"/>
          <p:nvPr/>
        </p:nvSpPr>
        <p:spPr>
          <a:xfrm>
            <a:off x="5867400" y="2209800"/>
            <a:ext cx="3048000" cy="923330"/>
          </a:xfrm>
          <a:prstGeom prst="rect">
            <a:avLst/>
          </a:prstGeom>
          <a:noFill/>
        </p:spPr>
        <p:txBody>
          <a:bodyPr wrap="square" rtlCol="0">
            <a:spAutoFit/>
          </a:bodyPr>
          <a:lstStyle/>
          <a:p>
            <a:pPr algn="ctr"/>
            <a:r>
              <a:rPr lang="fr-CA" dirty="0" smtClean="0"/>
              <a:t>You </a:t>
            </a:r>
            <a:r>
              <a:rPr lang="fr-CA" dirty="0" err="1" smtClean="0"/>
              <a:t>can</a:t>
            </a:r>
            <a:r>
              <a:rPr lang="fr-CA" dirty="0" smtClean="0"/>
              <a:t> </a:t>
            </a:r>
            <a:r>
              <a:rPr lang="fr-CA" dirty="0" err="1" smtClean="0"/>
              <a:t>submit</a:t>
            </a:r>
            <a:r>
              <a:rPr lang="fr-CA" dirty="0" smtClean="0"/>
              <a:t> as </a:t>
            </a:r>
            <a:r>
              <a:rPr lang="fr-CA" dirty="0" err="1" smtClean="0"/>
              <a:t>many</a:t>
            </a:r>
            <a:r>
              <a:rPr lang="fr-CA" dirty="0" smtClean="0"/>
              <a:t> times as </a:t>
            </a:r>
            <a:r>
              <a:rPr lang="fr-CA" dirty="0" err="1" smtClean="0"/>
              <a:t>you</a:t>
            </a:r>
            <a:r>
              <a:rPr lang="fr-CA" dirty="0" smtClean="0"/>
              <a:t> </a:t>
            </a:r>
            <a:r>
              <a:rPr lang="fr-CA" dirty="0" err="1" smtClean="0"/>
              <a:t>want</a:t>
            </a:r>
            <a:r>
              <a:rPr lang="fr-CA" dirty="0" smtClean="0"/>
              <a:t>, up to the deadline. So </a:t>
            </a:r>
            <a:r>
              <a:rPr lang="fr-CA" dirty="0" err="1" smtClean="0"/>
              <a:t>send</a:t>
            </a:r>
            <a:r>
              <a:rPr lang="fr-CA" dirty="0" smtClean="0"/>
              <a:t> backups!</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Tips.jpg"/>
          <p:cNvPicPr>
            <a:picLocks noChangeAspect="1"/>
          </p:cNvPicPr>
          <p:nvPr/>
        </p:nvPicPr>
        <p:blipFill>
          <a:blip r:embed="rId2"/>
          <a:srcRect l="4348"/>
          <a:stretch>
            <a:fillRect/>
          </a:stretch>
        </p:blipFill>
        <p:spPr>
          <a:xfrm>
            <a:off x="0" y="3780692"/>
            <a:ext cx="3352800" cy="2696308"/>
          </a:xfrm>
          <a:prstGeom prst="rect">
            <a:avLst/>
          </a:prstGeom>
        </p:spPr>
      </p:pic>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Grading</a:t>
            </a:r>
            <a:endParaRPr lang="fr-FR" sz="3200" b="1" dirty="0">
              <a:effectLst>
                <a:outerShdw blurRad="38100" dist="38100" dir="2700000" algn="tl">
                  <a:srgbClr val="C0C0C0"/>
                </a:outerShdw>
              </a:effectLst>
            </a:endParaRPr>
          </a:p>
        </p:txBody>
      </p:sp>
      <p:pic>
        <p:nvPicPr>
          <p:cNvPr id="11" name="Picture 10" descr="banner.gif"/>
          <p:cNvPicPr>
            <a:picLocks noChangeAspect="1"/>
          </p:cNvPicPr>
          <p:nvPr/>
        </p:nvPicPr>
        <p:blipFill>
          <a:blip r:embed="rId3"/>
          <a:stretch>
            <a:fillRect/>
          </a:stretch>
        </p:blipFill>
        <p:spPr>
          <a:xfrm>
            <a:off x="0" y="6259173"/>
            <a:ext cx="9144000" cy="598827"/>
          </a:xfrm>
          <a:prstGeom prst="rect">
            <a:avLst/>
          </a:prstGeom>
        </p:spPr>
      </p:pic>
      <p:sp>
        <p:nvSpPr>
          <p:cNvPr id="15"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6" name="TextBox 15"/>
          <p:cNvSpPr txBox="1"/>
          <p:nvPr/>
        </p:nvSpPr>
        <p:spPr>
          <a:xfrm>
            <a:off x="8001000" y="6336268"/>
            <a:ext cx="1143000" cy="369332"/>
          </a:xfrm>
          <a:prstGeom prst="rect">
            <a:avLst/>
          </a:prstGeom>
          <a:noFill/>
        </p:spPr>
        <p:txBody>
          <a:bodyPr wrap="square" rtlCol="0">
            <a:spAutoFit/>
          </a:bodyPr>
          <a:lstStyle/>
          <a:p>
            <a:pPr algn="r"/>
            <a:r>
              <a:rPr lang="fr-CA" dirty="0" smtClean="0"/>
              <a:t>24</a:t>
            </a:r>
            <a:endParaRPr lang="fr-CA" dirty="0"/>
          </a:p>
        </p:txBody>
      </p:sp>
      <p:sp>
        <p:nvSpPr>
          <p:cNvPr id="12" name="Text Box 7"/>
          <p:cNvSpPr txBox="1">
            <a:spLocks noChangeArrowheads="1"/>
          </p:cNvSpPr>
          <p:nvPr/>
        </p:nvSpPr>
        <p:spPr bwMode="auto">
          <a:xfrm>
            <a:off x="0" y="1027093"/>
            <a:ext cx="9144000" cy="954107"/>
          </a:xfrm>
          <a:prstGeom prst="rect">
            <a:avLst/>
          </a:prstGeom>
          <a:noFill/>
          <a:ln w="9525">
            <a:noFill/>
            <a:miter lim="800000"/>
            <a:headEnd/>
            <a:tailEnd/>
          </a:ln>
          <a:effectLst/>
        </p:spPr>
        <p:txBody>
          <a:bodyPr wrap="square">
            <a:spAutoFit/>
          </a:bodyPr>
          <a:lstStyle/>
          <a:p>
            <a:pPr algn="ctr">
              <a:spcBef>
                <a:spcPct val="50000"/>
              </a:spcBef>
            </a:pPr>
            <a:r>
              <a:rPr lang="fr-FR" sz="2800" dirty="0" err="1" smtClean="0"/>
              <a:t>When</a:t>
            </a:r>
            <a:r>
              <a:rPr lang="fr-FR" sz="2800" dirty="0" smtClean="0"/>
              <a:t> a </a:t>
            </a:r>
            <a:r>
              <a:rPr lang="fr-FR" sz="2800" dirty="0" err="1" smtClean="0"/>
              <a:t>submission</a:t>
            </a:r>
            <a:r>
              <a:rPr lang="fr-FR" sz="2800" dirty="0" smtClean="0"/>
              <a:t> </a:t>
            </a:r>
            <a:r>
              <a:rPr lang="fr-FR" sz="2800" dirty="0" err="1" smtClean="0"/>
              <a:t>is</a:t>
            </a:r>
            <a:r>
              <a:rPr lang="fr-FR" sz="2800" dirty="0" smtClean="0"/>
              <a:t> sent on </a:t>
            </a:r>
            <a:r>
              <a:rPr lang="fr-FR" sz="2800" dirty="0" err="1" smtClean="0"/>
              <a:t>behalf</a:t>
            </a:r>
            <a:r>
              <a:rPr lang="fr-FR" sz="2800" dirty="0" smtClean="0"/>
              <a:t> on multiple people, </a:t>
            </a:r>
            <a:r>
              <a:rPr lang="fr-FR" sz="2800" dirty="0" err="1" smtClean="0"/>
              <a:t>only</a:t>
            </a:r>
            <a:r>
              <a:rPr lang="fr-FR" sz="2800" dirty="0" smtClean="0"/>
              <a:t> </a:t>
            </a:r>
            <a:r>
              <a:rPr lang="fr-FR" sz="2800" b="1" dirty="0" smtClean="0"/>
              <a:t>one </a:t>
            </a:r>
            <a:r>
              <a:rPr lang="fr-FR" sz="2800" b="1" dirty="0" err="1" smtClean="0"/>
              <a:t>person</a:t>
            </a:r>
            <a:r>
              <a:rPr lang="fr-FR" sz="2800" b="1" dirty="0" smtClean="0"/>
              <a:t> </a:t>
            </a:r>
            <a:r>
              <a:rPr lang="fr-FR" sz="2800" b="1" dirty="0" err="1" smtClean="0"/>
              <a:t>submits</a:t>
            </a:r>
            <a:r>
              <a:rPr lang="fr-FR" sz="2800" b="1" dirty="0" smtClean="0"/>
              <a:t> for the group</a:t>
            </a:r>
            <a:r>
              <a:rPr lang="fr-FR" sz="2800" dirty="0" smtClean="0"/>
              <a:t>.</a:t>
            </a:r>
            <a:endParaRPr lang="fr-FR" sz="2800" u="sng" dirty="0">
              <a:solidFill>
                <a:srgbClr val="FF0000"/>
              </a:solidFill>
            </a:endParaRPr>
          </a:p>
        </p:txBody>
      </p:sp>
      <p:sp>
        <p:nvSpPr>
          <p:cNvPr id="18" name="Text Box 7"/>
          <p:cNvSpPr txBox="1">
            <a:spLocks noChangeArrowheads="1"/>
          </p:cNvSpPr>
          <p:nvPr/>
        </p:nvSpPr>
        <p:spPr bwMode="auto">
          <a:xfrm>
            <a:off x="0" y="2209800"/>
            <a:ext cx="9144000" cy="892552"/>
          </a:xfrm>
          <a:prstGeom prst="rect">
            <a:avLst/>
          </a:prstGeom>
          <a:noFill/>
          <a:ln w="9525">
            <a:noFill/>
            <a:miter lim="800000"/>
            <a:headEnd/>
            <a:tailEnd/>
          </a:ln>
          <a:effectLst/>
        </p:spPr>
        <p:txBody>
          <a:bodyPr wrap="square">
            <a:spAutoFit/>
          </a:bodyPr>
          <a:lstStyle/>
          <a:p>
            <a:pPr algn="ctr">
              <a:spcBef>
                <a:spcPct val="50000"/>
              </a:spcBef>
            </a:pPr>
            <a:r>
              <a:rPr lang="fr-FR" sz="2600" dirty="0" err="1" smtClean="0"/>
              <a:t>It’s</a:t>
            </a:r>
            <a:r>
              <a:rPr lang="fr-FR" sz="2600" dirty="0" smtClean="0"/>
              <a:t> up to the group how to </a:t>
            </a:r>
            <a:r>
              <a:rPr lang="fr-FR" sz="2600" dirty="0" err="1" smtClean="0"/>
              <a:t>handle</a:t>
            </a:r>
            <a:r>
              <a:rPr lang="fr-FR" sz="2600" dirty="0" smtClean="0"/>
              <a:t> </a:t>
            </a:r>
            <a:r>
              <a:rPr lang="fr-FR" sz="2600" dirty="0" err="1" smtClean="0"/>
              <a:t>this</a:t>
            </a:r>
            <a:r>
              <a:rPr lang="fr-FR" sz="2600" dirty="0" smtClean="0"/>
              <a:t>. If the ‘</a:t>
            </a:r>
            <a:r>
              <a:rPr lang="fr-FR" sz="2600" dirty="0" err="1" smtClean="0"/>
              <a:t>person</a:t>
            </a:r>
            <a:r>
              <a:rPr lang="fr-FR" sz="2600" dirty="0" smtClean="0"/>
              <a:t> in charge’ </a:t>
            </a:r>
            <a:r>
              <a:rPr lang="fr-FR" sz="2600" dirty="0" err="1" smtClean="0"/>
              <a:t>does</a:t>
            </a:r>
            <a:r>
              <a:rPr lang="fr-FR" sz="2600" dirty="0" smtClean="0"/>
              <a:t> not </a:t>
            </a:r>
            <a:r>
              <a:rPr lang="fr-FR" sz="2600" dirty="0" err="1" smtClean="0"/>
              <a:t>submit</a:t>
            </a:r>
            <a:r>
              <a:rPr lang="fr-FR" sz="2600" dirty="0" smtClean="0"/>
              <a:t>, </a:t>
            </a:r>
            <a:r>
              <a:rPr lang="fr-FR" sz="2600" dirty="0" err="1" smtClean="0"/>
              <a:t>you’re</a:t>
            </a:r>
            <a:r>
              <a:rPr lang="fr-FR" sz="2600" dirty="0" smtClean="0"/>
              <a:t> </a:t>
            </a:r>
            <a:r>
              <a:rPr lang="fr-FR" sz="2600" dirty="0" err="1" smtClean="0"/>
              <a:t>equally</a:t>
            </a:r>
            <a:r>
              <a:rPr lang="fr-FR" sz="2600" dirty="0" smtClean="0"/>
              <a:t> </a:t>
            </a:r>
            <a:r>
              <a:rPr lang="fr-FR" sz="2600" dirty="0" err="1" smtClean="0"/>
              <a:t>responsible</a:t>
            </a:r>
            <a:r>
              <a:rPr lang="fr-FR" sz="2600" dirty="0" smtClean="0"/>
              <a:t> for </a:t>
            </a:r>
            <a:r>
              <a:rPr lang="fr-FR" sz="2600" dirty="0" err="1" smtClean="0"/>
              <a:t>getting</a:t>
            </a:r>
            <a:r>
              <a:rPr lang="fr-FR" sz="2600" dirty="0" smtClean="0"/>
              <a:t> 0.</a:t>
            </a:r>
            <a:endParaRPr lang="fr-FR" sz="2600" u="sng" dirty="0">
              <a:solidFill>
                <a:srgbClr val="FF0000"/>
              </a:solidFill>
            </a:endParaRPr>
          </a:p>
        </p:txBody>
      </p:sp>
      <p:sp>
        <p:nvSpPr>
          <p:cNvPr id="20" name="TextBox 19"/>
          <p:cNvSpPr txBox="1"/>
          <p:nvPr/>
        </p:nvSpPr>
        <p:spPr>
          <a:xfrm>
            <a:off x="3429000" y="3544431"/>
            <a:ext cx="5562600" cy="2246769"/>
          </a:xfrm>
          <a:prstGeom prst="rect">
            <a:avLst/>
          </a:prstGeom>
          <a:ln w="57150"/>
        </p:spPr>
        <p:style>
          <a:lnRef idx="2">
            <a:schemeClr val="dk1"/>
          </a:lnRef>
          <a:fillRef idx="1">
            <a:schemeClr val="lt1"/>
          </a:fillRef>
          <a:effectRef idx="0">
            <a:schemeClr val="dk1"/>
          </a:effectRef>
          <a:fontRef idx="minor">
            <a:schemeClr val="dk1"/>
          </a:fontRef>
        </p:style>
        <p:txBody>
          <a:bodyPr wrap="square" rtlCol="0">
            <a:spAutoFit/>
          </a:bodyPr>
          <a:lstStyle/>
          <a:p>
            <a:r>
              <a:rPr lang="en-GB" sz="2000" dirty="0" smtClean="0"/>
              <a:t>• Set an internal submission deadline.</a:t>
            </a:r>
          </a:p>
          <a:p>
            <a:endParaRPr lang="en-GB" sz="2000" dirty="0" smtClean="0"/>
          </a:p>
          <a:p>
            <a:r>
              <a:rPr lang="en-GB" sz="2000" dirty="0" smtClean="0"/>
              <a:t>• The person in charge must submit by this deadline and send a proof of submission to all others.</a:t>
            </a:r>
          </a:p>
          <a:p>
            <a:endParaRPr lang="en-GB" sz="2000" dirty="0" smtClean="0"/>
          </a:p>
          <a:p>
            <a:r>
              <a:rPr lang="en-GB" sz="2000" dirty="0" smtClean="0"/>
              <a:t>• If the proof of submission is not received, someone else needs to take leadership and submit.</a:t>
            </a:r>
            <a:endParaRPr lang="en-GB" sz="2000" dirty="0"/>
          </a:p>
        </p:txBody>
      </p:sp>
      <p:sp>
        <p:nvSpPr>
          <p:cNvPr id="21" name="TextBox 20"/>
          <p:cNvSpPr txBox="1"/>
          <p:nvPr/>
        </p:nvSpPr>
        <p:spPr>
          <a:xfrm>
            <a:off x="3276600" y="5791200"/>
            <a:ext cx="5943600" cy="461665"/>
          </a:xfrm>
          <a:prstGeom prst="rect">
            <a:avLst/>
          </a:prstGeom>
          <a:noFill/>
        </p:spPr>
        <p:txBody>
          <a:bodyPr wrap="square" rtlCol="0">
            <a:spAutoFit/>
          </a:bodyPr>
          <a:lstStyle/>
          <a:p>
            <a:pPr algn="ctr"/>
            <a:r>
              <a:rPr lang="en-GB" sz="2400" i="1" dirty="0" smtClean="0"/>
              <a:t>Welcome to deliverables in the real-world </a:t>
            </a:r>
            <a:r>
              <a:rPr lang="en-GB" sz="2400" i="1" dirty="0" smtClean="0">
                <a:sym typeface="Wingdings" pitchFamily="2" charset="2"/>
              </a:rPr>
              <a:t>!</a:t>
            </a:r>
            <a:endParaRPr lang="en-GB" sz="2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Grading</a:t>
            </a:r>
            <a:endParaRPr lang="fr-FR" sz="3200" b="1" dirty="0">
              <a:effectLst>
                <a:outerShdw blurRad="38100" dist="38100" dir="2700000" algn="tl">
                  <a:srgbClr val="C0C0C0"/>
                </a:outerShdw>
              </a:effectLst>
            </a:endParaRPr>
          </a:p>
        </p:txBody>
      </p:sp>
      <p:sp>
        <p:nvSpPr>
          <p:cNvPr id="14" name="Text Box 6"/>
          <p:cNvSpPr txBox="1">
            <a:spLocks noChangeArrowheads="1"/>
          </p:cNvSpPr>
          <p:nvPr/>
        </p:nvSpPr>
        <p:spPr bwMode="auto">
          <a:xfrm>
            <a:off x="0" y="914400"/>
            <a:ext cx="9144000" cy="523220"/>
          </a:xfrm>
          <a:prstGeom prst="rect">
            <a:avLst/>
          </a:prstGeom>
          <a:noFill/>
          <a:ln w="9525">
            <a:noFill/>
            <a:miter lim="800000"/>
            <a:headEnd/>
            <a:tailEnd/>
          </a:ln>
          <a:effectLst/>
        </p:spPr>
        <p:txBody>
          <a:bodyPr>
            <a:spAutoFit/>
          </a:bodyPr>
          <a:lstStyle/>
          <a:p>
            <a:pPr algn="ctr">
              <a:spcBef>
                <a:spcPct val="50000"/>
              </a:spcBef>
            </a:pPr>
            <a:r>
              <a:rPr lang="fr-FR" sz="2800" dirty="0" err="1" smtClean="0"/>
              <a:t>Students</a:t>
            </a:r>
            <a:r>
              <a:rPr lang="fr-FR" sz="2800" dirty="0" smtClean="0"/>
              <a:t> </a:t>
            </a:r>
            <a:r>
              <a:rPr lang="fr-FR" sz="2800" dirty="0" err="1" smtClean="0"/>
              <a:t>should</a:t>
            </a:r>
            <a:r>
              <a:rPr lang="fr-FR" sz="2800" dirty="0" smtClean="0"/>
              <a:t> </a:t>
            </a:r>
            <a:r>
              <a:rPr lang="fr-FR" sz="2800" dirty="0" err="1" smtClean="0"/>
              <a:t>be</a:t>
            </a:r>
            <a:r>
              <a:rPr lang="fr-FR" sz="2800" dirty="0" smtClean="0"/>
              <a:t> </a:t>
            </a:r>
            <a:r>
              <a:rPr lang="fr-FR" sz="2800" b="1" dirty="0" err="1" smtClean="0">
                <a:solidFill>
                  <a:srgbClr val="FF0000"/>
                </a:solidFill>
              </a:rPr>
              <a:t>learning</a:t>
            </a:r>
            <a:r>
              <a:rPr lang="fr-FR" sz="2800" dirty="0" smtClean="0"/>
              <a:t>, and </a:t>
            </a:r>
            <a:r>
              <a:rPr lang="fr-FR" sz="2800" dirty="0" err="1" smtClean="0"/>
              <a:t>given</a:t>
            </a:r>
            <a:r>
              <a:rPr lang="fr-FR" sz="2800" dirty="0" smtClean="0"/>
              <a:t> </a:t>
            </a:r>
            <a:r>
              <a:rPr lang="fr-FR" sz="2800" b="1" dirty="0" err="1" smtClean="0">
                <a:solidFill>
                  <a:srgbClr val="FF0000"/>
                </a:solidFill>
              </a:rPr>
              <a:t>equal</a:t>
            </a:r>
            <a:r>
              <a:rPr lang="fr-FR" sz="2800" b="1" dirty="0" smtClean="0">
                <a:solidFill>
                  <a:srgbClr val="FF0000"/>
                </a:solidFill>
              </a:rPr>
              <a:t> </a:t>
            </a:r>
            <a:r>
              <a:rPr lang="fr-FR" sz="2800" b="1" dirty="0" err="1" smtClean="0">
                <a:solidFill>
                  <a:srgbClr val="FF0000"/>
                </a:solidFill>
              </a:rPr>
              <a:t>opportunities</a:t>
            </a:r>
            <a:r>
              <a:rPr lang="fr-FR" sz="2800" dirty="0" smtClean="0"/>
              <a:t>.</a:t>
            </a:r>
            <a:endParaRPr lang="fr-FR" sz="2800" dirty="0"/>
          </a:p>
        </p:txBody>
      </p:sp>
      <p:sp>
        <p:nvSpPr>
          <p:cNvPr id="15" name="TextBox 14"/>
          <p:cNvSpPr txBox="1"/>
          <p:nvPr/>
        </p:nvSpPr>
        <p:spPr>
          <a:xfrm>
            <a:off x="533400" y="3055203"/>
            <a:ext cx="8458200" cy="830997"/>
          </a:xfrm>
          <a:prstGeom prst="rect">
            <a:avLst/>
          </a:prstGeom>
          <a:noFill/>
        </p:spPr>
        <p:txBody>
          <a:bodyPr wrap="square" rtlCol="0">
            <a:spAutoFit/>
          </a:bodyPr>
          <a:lstStyle/>
          <a:p>
            <a:r>
              <a:rPr lang="en-GB" sz="2400" dirty="0" smtClean="0"/>
              <a:t>• “Working together” is only valid in a group project/assignment. When a task is individual, we want to know what </a:t>
            </a:r>
            <a:r>
              <a:rPr lang="en-GB" sz="2400" u="sng" dirty="0" smtClean="0"/>
              <a:t>you</a:t>
            </a:r>
            <a:r>
              <a:rPr lang="en-GB" sz="2400" dirty="0" smtClean="0"/>
              <a:t> can do.</a:t>
            </a:r>
            <a:endParaRPr lang="en-GB" sz="2400" dirty="0"/>
          </a:p>
        </p:txBody>
      </p:sp>
      <p:sp>
        <p:nvSpPr>
          <p:cNvPr id="16" name="TextBox 15"/>
          <p:cNvSpPr txBox="1"/>
          <p:nvPr/>
        </p:nvSpPr>
        <p:spPr>
          <a:xfrm>
            <a:off x="533400" y="1607403"/>
            <a:ext cx="7239000" cy="1200329"/>
          </a:xfrm>
          <a:prstGeom prst="rect">
            <a:avLst/>
          </a:prstGeom>
          <a:noFill/>
        </p:spPr>
        <p:txBody>
          <a:bodyPr wrap="square" rtlCol="0">
            <a:spAutoFit/>
          </a:bodyPr>
          <a:lstStyle/>
          <a:p>
            <a:r>
              <a:rPr lang="en-GB" sz="2400" dirty="0" smtClean="0"/>
              <a:t>• If you ask your parent or friend to help you with your assignment, that is not equal opportunity. Your classmates </a:t>
            </a:r>
            <a:r>
              <a:rPr lang="en-GB" sz="2400" u="sng" dirty="0" smtClean="0"/>
              <a:t>don’t </a:t>
            </a:r>
            <a:r>
              <a:rPr lang="en-GB" sz="2400" dirty="0" smtClean="0"/>
              <a:t>all have access to that resource. </a:t>
            </a:r>
            <a:endParaRPr lang="en-GB" sz="2400" dirty="0" smtClean="0">
              <a:solidFill>
                <a:srgbClr val="FF0000"/>
              </a:solidFill>
            </a:endParaRPr>
          </a:p>
        </p:txBody>
      </p:sp>
      <p:sp>
        <p:nvSpPr>
          <p:cNvPr id="17" name="TextBox 16"/>
          <p:cNvSpPr txBox="1"/>
          <p:nvPr/>
        </p:nvSpPr>
        <p:spPr>
          <a:xfrm>
            <a:off x="0" y="4045803"/>
            <a:ext cx="9144000" cy="830997"/>
          </a:xfrm>
          <a:prstGeom prst="rect">
            <a:avLst/>
          </a:prstGeom>
          <a:noFill/>
        </p:spPr>
        <p:txBody>
          <a:bodyPr wrap="square" rtlCol="0">
            <a:spAutoFit/>
          </a:bodyPr>
          <a:lstStyle/>
          <a:p>
            <a:pPr algn="ctr"/>
            <a:r>
              <a:rPr lang="en-GB" sz="2400" i="1" dirty="0" smtClean="0"/>
              <a:t>Should your classmate have better grades because their dad is richer? Should they have better grades because their dad knows programming? </a:t>
            </a:r>
          </a:p>
        </p:txBody>
      </p:sp>
      <p:sp>
        <p:nvSpPr>
          <p:cNvPr id="21" name="TextBox 20"/>
          <p:cNvSpPr txBox="1"/>
          <p:nvPr/>
        </p:nvSpPr>
        <p:spPr>
          <a:xfrm>
            <a:off x="0" y="4953000"/>
            <a:ext cx="9144000" cy="1323439"/>
          </a:xfrm>
          <a:prstGeom prst="rect">
            <a:avLst/>
          </a:prstGeom>
          <a:noFill/>
        </p:spPr>
        <p:txBody>
          <a:bodyPr wrap="square" rtlCol="0">
            <a:spAutoFit/>
          </a:bodyPr>
          <a:lstStyle/>
          <a:p>
            <a:pPr algn="ctr"/>
            <a:r>
              <a:rPr lang="en-GB" sz="2400" b="1" dirty="0" smtClean="0">
                <a:solidFill>
                  <a:srgbClr val="FF0000"/>
                </a:solidFill>
              </a:rPr>
              <a:t>Breaking the rules results in 0 or failing the course. No free pass. </a:t>
            </a:r>
          </a:p>
          <a:p>
            <a:pPr algn="ctr"/>
            <a:r>
              <a:rPr lang="en-GB" sz="2800" b="1" u="sng" dirty="0" smtClean="0">
                <a:solidFill>
                  <a:srgbClr val="FF0000"/>
                </a:solidFill>
              </a:rPr>
              <a:t>I report all offenses to NIU. It goes on records.</a:t>
            </a:r>
          </a:p>
          <a:p>
            <a:pPr algn="ctr"/>
            <a:r>
              <a:rPr lang="en-GB" sz="2800" b="1" u="sng" dirty="0" smtClean="0">
                <a:solidFill>
                  <a:srgbClr val="FF0000"/>
                </a:solidFill>
              </a:rPr>
              <a:t>NIU will tell a prospective employer about your records.</a:t>
            </a:r>
            <a:endParaRPr lang="en-GB" sz="2800" b="1" u="sng" dirty="0">
              <a:solidFill>
                <a:srgbClr val="FF0000"/>
              </a:solidFill>
            </a:endParaRPr>
          </a:p>
        </p:txBody>
      </p:sp>
      <p:pic>
        <p:nvPicPr>
          <p:cNvPr id="18" name="Picture 17" descr="banner.gif"/>
          <p:cNvPicPr>
            <a:picLocks noChangeAspect="1"/>
          </p:cNvPicPr>
          <p:nvPr/>
        </p:nvPicPr>
        <p:blipFill>
          <a:blip r:embed="rId2"/>
          <a:stretch>
            <a:fillRect/>
          </a:stretch>
        </p:blipFill>
        <p:spPr>
          <a:xfrm>
            <a:off x="0" y="6259173"/>
            <a:ext cx="9144000" cy="598827"/>
          </a:xfrm>
          <a:prstGeom prst="rect">
            <a:avLst/>
          </a:prstGeom>
        </p:spPr>
      </p:pic>
      <p:sp>
        <p:nvSpPr>
          <p:cNvPr id="1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0" name="TextBox 19"/>
          <p:cNvSpPr txBox="1"/>
          <p:nvPr/>
        </p:nvSpPr>
        <p:spPr>
          <a:xfrm>
            <a:off x="8001000" y="6336268"/>
            <a:ext cx="1143000" cy="369332"/>
          </a:xfrm>
          <a:prstGeom prst="rect">
            <a:avLst/>
          </a:prstGeom>
          <a:noFill/>
        </p:spPr>
        <p:txBody>
          <a:bodyPr wrap="square" rtlCol="0">
            <a:spAutoFit/>
          </a:bodyPr>
          <a:lstStyle/>
          <a:p>
            <a:pPr algn="r"/>
            <a:r>
              <a:rPr lang="fr-CA" dirty="0" smtClean="0"/>
              <a:t>25</a:t>
            </a:r>
            <a:endParaRPr lang="fr-C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banner.gif"/>
          <p:cNvPicPr>
            <a:picLocks noChangeAspect="1"/>
          </p:cNvPicPr>
          <p:nvPr/>
        </p:nvPicPr>
        <p:blipFill>
          <a:blip r:embed="rId2"/>
          <a:stretch>
            <a:fillRect/>
          </a:stretch>
        </p:blipFill>
        <p:spPr>
          <a:xfrm>
            <a:off x="0" y="6259173"/>
            <a:ext cx="9144000" cy="598827"/>
          </a:xfrm>
          <a:prstGeom prst="rect">
            <a:avLst/>
          </a:prstGeom>
        </p:spPr>
      </p:pic>
      <p:sp>
        <p:nvSpPr>
          <p:cNvPr id="14"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5" name="TextBox 14"/>
          <p:cNvSpPr txBox="1"/>
          <p:nvPr/>
        </p:nvSpPr>
        <p:spPr>
          <a:xfrm>
            <a:off x="8001000" y="6336268"/>
            <a:ext cx="1143000" cy="369332"/>
          </a:xfrm>
          <a:prstGeom prst="rect">
            <a:avLst/>
          </a:prstGeom>
          <a:noFill/>
        </p:spPr>
        <p:txBody>
          <a:bodyPr wrap="square" rtlCol="0">
            <a:spAutoFit/>
          </a:bodyPr>
          <a:lstStyle/>
          <a:p>
            <a:pPr algn="r"/>
            <a:r>
              <a:rPr lang="fr-CA" dirty="0" smtClean="0"/>
              <a:t>26</a:t>
            </a:r>
            <a:endParaRPr lang="fr-CA" dirty="0"/>
          </a:p>
        </p:txBody>
      </p:sp>
      <p:pic>
        <p:nvPicPr>
          <p:cNvPr id="9" name="Picture 8" descr="phd012216s.gif"/>
          <p:cNvPicPr>
            <a:picLocks noChangeAspect="1"/>
          </p:cNvPicPr>
          <p:nvPr/>
        </p:nvPicPr>
        <p:blipFill>
          <a:blip r:embed="rId3"/>
          <a:stretch>
            <a:fillRect/>
          </a:stretch>
        </p:blipFill>
        <p:spPr>
          <a:xfrm>
            <a:off x="0" y="1524000"/>
            <a:ext cx="9144000" cy="3962400"/>
          </a:xfrm>
          <a:prstGeom prst="rect">
            <a:avLst/>
          </a:prstGeom>
        </p:spPr>
      </p:pic>
      <p:sp>
        <p:nvSpPr>
          <p:cNvPr id="16"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i="1" dirty="0" smtClean="0">
                <a:solidFill>
                  <a:srgbClr val="FF0000"/>
                </a:solidFill>
                <a:effectLst>
                  <a:outerShdw blurRad="38100" dist="38100" dir="2700000" algn="tl">
                    <a:srgbClr val="C0C0C0"/>
                  </a:outerShdw>
                </a:effectLst>
              </a:rPr>
              <a:t>Efficient</a:t>
            </a:r>
            <a:r>
              <a:rPr lang="fr-FR" sz="3200" b="1" dirty="0" smtClean="0">
                <a:effectLst>
                  <a:outerShdw blurRad="38100" dist="38100" dir="2700000" algn="tl">
                    <a:srgbClr val="C0C0C0"/>
                  </a:outerShdw>
                </a:effectLst>
              </a:rPr>
              <a:t> Emails</a:t>
            </a:r>
            <a:endParaRPr lang="fr-FR" sz="3200" b="1"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urprise-06.jpg"/>
          <p:cNvPicPr>
            <a:picLocks noChangeAspect="1"/>
          </p:cNvPicPr>
          <p:nvPr/>
        </p:nvPicPr>
        <p:blipFill>
          <a:blip r:embed="rId2" cstate="print"/>
          <a:stretch>
            <a:fillRect/>
          </a:stretch>
        </p:blipFill>
        <p:spPr>
          <a:xfrm>
            <a:off x="6477000" y="228600"/>
            <a:ext cx="2667000" cy="2246856"/>
          </a:xfrm>
          <a:prstGeom prst="rect">
            <a:avLst/>
          </a:prstGeom>
        </p:spPr>
      </p:pic>
      <p:sp>
        <p:nvSpPr>
          <p:cNvPr id="7" name="TextBox 6"/>
          <p:cNvSpPr txBox="1"/>
          <p:nvPr/>
        </p:nvSpPr>
        <p:spPr>
          <a:xfrm>
            <a:off x="0" y="1295400"/>
            <a:ext cx="8153400" cy="707886"/>
          </a:xfrm>
          <a:prstGeom prst="rect">
            <a:avLst/>
          </a:prstGeom>
          <a:noFill/>
        </p:spPr>
        <p:txBody>
          <a:bodyPr wrap="square" rtlCol="0">
            <a:spAutoFit/>
          </a:bodyPr>
          <a:lstStyle/>
          <a:p>
            <a:pPr algn="ctr"/>
            <a:r>
              <a:rPr lang="fr-CA" sz="4000" dirty="0" smtClean="0"/>
              <a:t>1. This </a:t>
            </a:r>
            <a:r>
              <a:rPr lang="fr-CA" sz="4000" dirty="0" err="1" smtClean="0"/>
              <a:t>is</a:t>
            </a:r>
            <a:r>
              <a:rPr lang="fr-CA" sz="4000" dirty="0" smtClean="0"/>
              <a:t> a </a:t>
            </a:r>
            <a:r>
              <a:rPr lang="fr-CA" sz="4000" dirty="0" err="1" smtClean="0"/>
              <a:t>research</a:t>
            </a:r>
            <a:r>
              <a:rPr lang="fr-CA" sz="4000" dirty="0" smtClean="0"/>
              <a:t> course.</a:t>
            </a:r>
          </a:p>
        </p:txBody>
      </p:sp>
      <p:sp>
        <p:nvSpPr>
          <p:cNvPr id="8" name="TextBox 7"/>
          <p:cNvSpPr txBox="1"/>
          <p:nvPr/>
        </p:nvSpPr>
        <p:spPr>
          <a:xfrm>
            <a:off x="0" y="2460010"/>
            <a:ext cx="9144000" cy="954107"/>
          </a:xfrm>
          <a:prstGeom prst="rect">
            <a:avLst/>
          </a:prstGeom>
          <a:noFill/>
        </p:spPr>
        <p:txBody>
          <a:bodyPr wrap="square" rtlCol="0">
            <a:spAutoFit/>
          </a:bodyPr>
          <a:lstStyle/>
          <a:p>
            <a:pPr algn="ctr"/>
            <a:r>
              <a:rPr lang="en-GB" sz="2800" dirty="0" smtClean="0"/>
              <a:t>We don’t know what’s the answer to a research question. That’s kind of the point. And it’s up to you to find out.</a:t>
            </a:r>
            <a:endParaRPr lang="en-GB" sz="2400" dirty="0"/>
          </a:p>
        </p:txBody>
      </p:sp>
      <p:pic>
        <p:nvPicPr>
          <p:cNvPr id="12" name="Picture 11" descr="banner.gif"/>
          <p:cNvPicPr>
            <a:picLocks noChangeAspect="1"/>
          </p:cNvPicPr>
          <p:nvPr/>
        </p:nvPicPr>
        <p:blipFill>
          <a:blip r:embed="rId3"/>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27</a:t>
            </a:r>
            <a:endParaRPr lang="fr-CA" dirty="0"/>
          </a:p>
        </p:txBody>
      </p:sp>
      <p:sp>
        <p:nvSpPr>
          <p:cNvPr id="9" name="TextBox 8"/>
          <p:cNvSpPr txBox="1"/>
          <p:nvPr/>
        </p:nvSpPr>
        <p:spPr>
          <a:xfrm>
            <a:off x="0" y="3905071"/>
            <a:ext cx="9144000" cy="1200329"/>
          </a:xfrm>
          <a:prstGeom prst="rect">
            <a:avLst/>
          </a:prstGeom>
          <a:noFill/>
        </p:spPr>
        <p:txBody>
          <a:bodyPr wrap="square" rtlCol="0">
            <a:spAutoFit/>
          </a:bodyPr>
          <a:lstStyle/>
          <a:p>
            <a:pPr algn="ctr"/>
            <a:r>
              <a:rPr lang="en-GB" sz="2400" dirty="0" smtClean="0">
                <a:latin typeface="Calibri"/>
                <a:cs typeface="Calibri"/>
              </a:rPr>
              <a:t>→ I cannot confirm the answer (we don’t know what it was going to be).</a:t>
            </a:r>
          </a:p>
          <a:p>
            <a:pPr algn="ctr"/>
            <a:r>
              <a:rPr lang="en-GB" sz="2400" dirty="0" smtClean="0">
                <a:cs typeface="Calibri"/>
              </a:rPr>
              <a:t>→ I will not fix your code.</a:t>
            </a:r>
          </a:p>
          <a:p>
            <a:pPr algn="ctr"/>
            <a:r>
              <a:rPr lang="en-GB" sz="2400" dirty="0" smtClean="0">
                <a:cs typeface="Calibri"/>
              </a:rPr>
              <a:t>→ I will help you apply the right methods.</a:t>
            </a:r>
            <a:endParaRPr lang="en-GB" sz="2400" dirty="0"/>
          </a:p>
        </p:txBody>
      </p:sp>
      <p:sp>
        <p:nvSpPr>
          <p:cNvPr id="11"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i="1" dirty="0" smtClean="0">
                <a:solidFill>
                  <a:srgbClr val="FF0000"/>
                </a:solidFill>
                <a:effectLst>
                  <a:outerShdw blurRad="38100" dist="38100" dir="2700000" algn="tl">
                    <a:srgbClr val="C0C0C0"/>
                  </a:outerShdw>
                </a:effectLst>
              </a:rPr>
              <a:t>Efficient</a:t>
            </a:r>
            <a:r>
              <a:rPr lang="fr-FR" sz="3200" b="1" dirty="0" smtClean="0">
                <a:effectLst>
                  <a:outerShdw blurRad="38100" dist="38100" dir="2700000" algn="tl">
                    <a:srgbClr val="C0C0C0"/>
                  </a:outerShdw>
                </a:effectLst>
              </a:rPr>
              <a:t> Emails</a:t>
            </a:r>
            <a:endParaRPr lang="fr-FR" sz="3200" b="1" dirty="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419761"/>
            <a:ext cx="9144000" cy="677108"/>
          </a:xfrm>
          <a:prstGeom prst="rect">
            <a:avLst/>
          </a:prstGeom>
          <a:noFill/>
        </p:spPr>
        <p:txBody>
          <a:bodyPr wrap="square" rtlCol="0">
            <a:spAutoFit/>
          </a:bodyPr>
          <a:lstStyle/>
          <a:p>
            <a:pPr marL="342900" indent="-342900" algn="ctr"/>
            <a:r>
              <a:rPr lang="fr-CA" sz="3800" dirty="0" smtClean="0"/>
              <a:t>2. The class </a:t>
            </a:r>
            <a:r>
              <a:rPr lang="fr-CA" sz="3800" dirty="0" err="1" smtClean="0"/>
              <a:t>will</a:t>
            </a:r>
            <a:r>
              <a:rPr lang="fr-CA" sz="3800" dirty="0" smtClean="0"/>
              <a:t> </a:t>
            </a:r>
            <a:r>
              <a:rPr lang="fr-CA" sz="3800" dirty="0" err="1" smtClean="0"/>
              <a:t>work</a:t>
            </a:r>
            <a:r>
              <a:rPr lang="fr-CA" sz="3800" dirty="0" smtClean="0"/>
              <a:t> on a </a:t>
            </a:r>
            <a:r>
              <a:rPr lang="fr-CA" sz="3800" dirty="0" err="1" smtClean="0"/>
              <a:t>variety</a:t>
            </a:r>
            <a:r>
              <a:rPr lang="fr-CA" sz="3800" dirty="0" smtClean="0"/>
              <a:t> of </a:t>
            </a:r>
            <a:r>
              <a:rPr lang="fr-CA" sz="3800" dirty="0" err="1" smtClean="0"/>
              <a:t>projects</a:t>
            </a:r>
            <a:r>
              <a:rPr lang="fr-CA" sz="3800" dirty="0" smtClean="0"/>
              <a:t>.</a:t>
            </a:r>
            <a:endParaRPr lang="fr-CA" sz="3800" dirty="0" smtClean="0">
              <a:solidFill>
                <a:srgbClr val="FF0000"/>
              </a:solidFill>
            </a:endParaRPr>
          </a:p>
        </p:txBody>
      </p:sp>
      <p:pic>
        <p:nvPicPr>
          <p:cNvPr id="17" name="Picture 16" descr="banner.gif"/>
          <p:cNvPicPr>
            <a:picLocks noChangeAspect="1"/>
          </p:cNvPicPr>
          <p:nvPr/>
        </p:nvPicPr>
        <p:blipFill>
          <a:blip r:embed="rId2"/>
          <a:stretch>
            <a:fillRect/>
          </a:stretch>
        </p:blipFill>
        <p:spPr>
          <a:xfrm>
            <a:off x="0" y="6259173"/>
            <a:ext cx="9144000" cy="598827"/>
          </a:xfrm>
          <a:prstGeom prst="rect">
            <a:avLst/>
          </a:prstGeom>
        </p:spPr>
      </p:pic>
      <p:sp>
        <p:nvSpPr>
          <p:cNvPr id="19"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0" name="TextBox 19"/>
          <p:cNvSpPr txBox="1"/>
          <p:nvPr/>
        </p:nvSpPr>
        <p:spPr>
          <a:xfrm>
            <a:off x="8001000" y="6336268"/>
            <a:ext cx="1143000" cy="369332"/>
          </a:xfrm>
          <a:prstGeom prst="rect">
            <a:avLst/>
          </a:prstGeom>
          <a:noFill/>
        </p:spPr>
        <p:txBody>
          <a:bodyPr wrap="square" rtlCol="0">
            <a:spAutoFit/>
          </a:bodyPr>
          <a:lstStyle/>
          <a:p>
            <a:pPr algn="r"/>
            <a:r>
              <a:rPr lang="fr-CA" dirty="0" smtClean="0"/>
              <a:t>28</a:t>
            </a:r>
            <a:endParaRPr lang="fr-CA" dirty="0"/>
          </a:p>
        </p:txBody>
      </p:sp>
      <p:pic>
        <p:nvPicPr>
          <p:cNvPr id="13" name="Picture 12" descr="hqdefault.jpg"/>
          <p:cNvPicPr>
            <a:picLocks noChangeAspect="1"/>
          </p:cNvPicPr>
          <p:nvPr/>
        </p:nvPicPr>
        <p:blipFill>
          <a:blip r:embed="rId3"/>
          <a:stretch>
            <a:fillRect/>
          </a:stretch>
        </p:blipFill>
        <p:spPr>
          <a:xfrm>
            <a:off x="5410200" y="3429000"/>
            <a:ext cx="3657600" cy="2743200"/>
          </a:xfrm>
          <a:prstGeom prst="rect">
            <a:avLst/>
          </a:prstGeom>
          <a:ln>
            <a:noFill/>
          </a:ln>
          <a:effectLst>
            <a:outerShdw blurRad="190500" algn="tl" rotWithShape="0">
              <a:srgbClr val="000000">
                <a:alpha val="70000"/>
              </a:srgbClr>
            </a:outerShdw>
          </a:effectLst>
        </p:spPr>
      </p:pic>
      <p:sp>
        <p:nvSpPr>
          <p:cNvPr id="14" name="TextBox 13"/>
          <p:cNvSpPr txBox="1"/>
          <p:nvPr/>
        </p:nvSpPr>
        <p:spPr>
          <a:xfrm>
            <a:off x="0" y="2286000"/>
            <a:ext cx="9144000" cy="954107"/>
          </a:xfrm>
          <a:prstGeom prst="rect">
            <a:avLst/>
          </a:prstGeom>
          <a:noFill/>
        </p:spPr>
        <p:txBody>
          <a:bodyPr wrap="square" rtlCol="0">
            <a:spAutoFit/>
          </a:bodyPr>
          <a:lstStyle/>
          <a:p>
            <a:pPr algn="ctr"/>
            <a:r>
              <a:rPr lang="en-GB" sz="2800" dirty="0" smtClean="0"/>
              <a:t>I try, but cannot guarantee, to remember all of the details of what you’ve done in the past few weeks.</a:t>
            </a:r>
            <a:endParaRPr lang="en-GB" sz="2400" dirty="0"/>
          </a:p>
        </p:txBody>
      </p:sp>
      <p:sp>
        <p:nvSpPr>
          <p:cNvPr id="18" name="TextBox 17"/>
          <p:cNvSpPr txBox="1"/>
          <p:nvPr/>
        </p:nvSpPr>
        <p:spPr>
          <a:xfrm>
            <a:off x="76200" y="3733800"/>
            <a:ext cx="5334000" cy="1815882"/>
          </a:xfrm>
          <a:prstGeom prst="rect">
            <a:avLst/>
          </a:prstGeom>
          <a:noFill/>
        </p:spPr>
        <p:txBody>
          <a:bodyPr wrap="square" rtlCol="0">
            <a:spAutoFit/>
          </a:bodyPr>
          <a:lstStyle/>
          <a:p>
            <a:pPr algn="ctr"/>
            <a:r>
              <a:rPr lang="en-GB" sz="2800" dirty="0" smtClean="0"/>
              <a:t>I need sufficient context to help you with your question. Where are you at? What were you trying to do? Why? What went wrong?</a:t>
            </a:r>
            <a:endParaRPr lang="en-GB" sz="2400" dirty="0"/>
          </a:p>
        </p:txBody>
      </p:sp>
      <p:sp>
        <p:nvSpPr>
          <p:cNvPr id="21"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i="1" dirty="0" smtClean="0">
                <a:solidFill>
                  <a:srgbClr val="FF0000"/>
                </a:solidFill>
                <a:effectLst>
                  <a:outerShdw blurRad="38100" dist="38100" dir="2700000" algn="tl">
                    <a:srgbClr val="C0C0C0"/>
                  </a:outerShdw>
                </a:effectLst>
              </a:rPr>
              <a:t>Efficient</a:t>
            </a:r>
            <a:r>
              <a:rPr lang="fr-FR" sz="3200" b="1" dirty="0" smtClean="0">
                <a:effectLst>
                  <a:outerShdw blurRad="38100" dist="38100" dir="2700000" algn="tl">
                    <a:srgbClr val="C0C0C0"/>
                  </a:outerShdw>
                </a:effectLst>
              </a:rPr>
              <a:t> Emails</a:t>
            </a:r>
            <a:endParaRPr lang="fr-FR" sz="3200" b="1" dirty="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143000"/>
            <a:ext cx="9144000" cy="1800493"/>
          </a:xfrm>
          <a:prstGeom prst="rect">
            <a:avLst/>
          </a:prstGeom>
          <a:noFill/>
        </p:spPr>
        <p:txBody>
          <a:bodyPr wrap="square" rtlCol="0">
            <a:spAutoFit/>
          </a:bodyPr>
          <a:lstStyle/>
          <a:p>
            <a:pPr marL="342900" indent="-342900" algn="ctr"/>
            <a:r>
              <a:rPr lang="fr-CA" sz="3700" dirty="0" smtClean="0"/>
              <a:t>3. If </a:t>
            </a:r>
            <a:r>
              <a:rPr lang="fr-CA" sz="3700" dirty="0" err="1" smtClean="0"/>
              <a:t>you</a:t>
            </a:r>
            <a:r>
              <a:rPr lang="fr-CA" sz="3700" dirty="0" smtClean="0"/>
              <a:t> </a:t>
            </a:r>
            <a:r>
              <a:rPr lang="fr-CA" sz="3700" dirty="0" err="1" smtClean="0"/>
              <a:t>think</a:t>
            </a:r>
            <a:r>
              <a:rPr lang="fr-CA" sz="3700" dirty="0" smtClean="0"/>
              <a:t> </a:t>
            </a:r>
            <a:r>
              <a:rPr lang="fr-CA" sz="3700" dirty="0" err="1" smtClean="0"/>
              <a:t>you</a:t>
            </a:r>
            <a:r>
              <a:rPr lang="fr-CA" sz="3700" dirty="0" smtClean="0"/>
              <a:t> </a:t>
            </a:r>
            <a:r>
              <a:rPr lang="fr-CA" sz="3700" dirty="0" err="1" smtClean="0"/>
              <a:t>need</a:t>
            </a:r>
            <a:r>
              <a:rPr lang="fr-CA" sz="3700" dirty="0" smtClean="0"/>
              <a:t> a good </a:t>
            </a:r>
            <a:r>
              <a:rPr lang="fr-CA" sz="3700" dirty="0" err="1" smtClean="0"/>
              <a:t>amount</a:t>
            </a:r>
            <a:r>
              <a:rPr lang="fr-CA" sz="3700" dirty="0" smtClean="0"/>
              <a:t> of help </a:t>
            </a:r>
            <a:r>
              <a:rPr lang="fr-CA" sz="3700" dirty="0" err="1" smtClean="0"/>
              <a:t>then</a:t>
            </a:r>
            <a:r>
              <a:rPr lang="fr-CA" sz="3700" dirty="0" smtClean="0"/>
              <a:t> come to the office </a:t>
            </a:r>
            <a:r>
              <a:rPr lang="fr-CA" sz="3700" dirty="0" err="1" smtClean="0"/>
              <a:t>hour</a:t>
            </a:r>
            <a:r>
              <a:rPr lang="fr-CA" sz="3700" dirty="0" smtClean="0"/>
              <a:t>, </a:t>
            </a:r>
            <a:r>
              <a:rPr lang="fr-CA" sz="3700" dirty="0" err="1" smtClean="0"/>
              <a:t>it’s</a:t>
            </a:r>
            <a:r>
              <a:rPr lang="fr-CA" sz="3700" dirty="0" smtClean="0"/>
              <a:t> </a:t>
            </a:r>
            <a:r>
              <a:rPr lang="fr-CA" sz="3700" dirty="0" err="1" smtClean="0"/>
              <a:t>going</a:t>
            </a:r>
            <a:r>
              <a:rPr lang="fr-CA" sz="3700" dirty="0" smtClean="0"/>
              <a:t> to </a:t>
            </a:r>
            <a:r>
              <a:rPr lang="fr-CA" sz="3700" dirty="0" err="1" smtClean="0"/>
              <a:t>be</a:t>
            </a:r>
            <a:r>
              <a:rPr lang="fr-CA" sz="3700" dirty="0" smtClean="0"/>
              <a:t> a lot more efficient </a:t>
            </a:r>
            <a:r>
              <a:rPr lang="fr-CA" sz="3700" dirty="0" err="1" smtClean="0"/>
              <a:t>than</a:t>
            </a:r>
            <a:r>
              <a:rPr lang="fr-CA" sz="3700" dirty="0" smtClean="0"/>
              <a:t> </a:t>
            </a:r>
            <a:r>
              <a:rPr lang="fr-CA" sz="3700" dirty="0" err="1" smtClean="0"/>
              <a:t>endless</a:t>
            </a:r>
            <a:r>
              <a:rPr lang="fr-CA" sz="3700" dirty="0" smtClean="0"/>
              <a:t> emails!</a:t>
            </a:r>
          </a:p>
        </p:txBody>
      </p:sp>
      <p:sp>
        <p:nvSpPr>
          <p:cNvPr id="8" name="TextBox 7"/>
          <p:cNvSpPr txBox="1"/>
          <p:nvPr/>
        </p:nvSpPr>
        <p:spPr>
          <a:xfrm>
            <a:off x="838200" y="3733800"/>
            <a:ext cx="3048000" cy="646331"/>
          </a:xfrm>
          <a:prstGeom prst="rect">
            <a:avLst/>
          </a:prstGeom>
          <a:noFill/>
        </p:spPr>
        <p:txBody>
          <a:bodyPr wrap="square" rtlCol="0">
            <a:spAutoFit/>
          </a:bodyPr>
          <a:lstStyle/>
          <a:p>
            <a:pPr algn="ctr"/>
            <a:r>
              <a:rPr lang="fr-CA" dirty="0" smtClean="0"/>
              <a:t>« Sir I </a:t>
            </a:r>
            <a:r>
              <a:rPr lang="fr-CA" dirty="0" err="1" smtClean="0"/>
              <a:t>am</a:t>
            </a:r>
            <a:r>
              <a:rPr lang="fr-CA" dirty="0" smtClean="0"/>
              <a:t> </a:t>
            </a:r>
            <a:r>
              <a:rPr lang="fr-CA" dirty="0" err="1" smtClean="0"/>
              <a:t>lost</a:t>
            </a:r>
            <a:r>
              <a:rPr lang="fr-CA" dirty="0" smtClean="0"/>
              <a:t> </a:t>
            </a:r>
            <a:r>
              <a:rPr lang="fr-CA" dirty="0" err="1" smtClean="0"/>
              <a:t>can</a:t>
            </a:r>
            <a:r>
              <a:rPr lang="fr-CA" dirty="0" smtClean="0"/>
              <a:t> I </a:t>
            </a:r>
            <a:r>
              <a:rPr lang="fr-CA" dirty="0" err="1" smtClean="0"/>
              <a:t>see</a:t>
            </a:r>
            <a:r>
              <a:rPr lang="fr-CA" dirty="0" smtClean="0"/>
              <a:t> </a:t>
            </a:r>
            <a:r>
              <a:rPr lang="fr-CA" dirty="0" err="1" smtClean="0"/>
              <a:t>you</a:t>
            </a:r>
            <a:r>
              <a:rPr lang="fr-CA" dirty="0" smtClean="0"/>
              <a:t> </a:t>
            </a:r>
            <a:r>
              <a:rPr lang="fr-CA" dirty="0" err="1" smtClean="0"/>
              <a:t>this</a:t>
            </a:r>
            <a:r>
              <a:rPr lang="fr-CA" dirty="0" smtClean="0"/>
              <a:t> </a:t>
            </a:r>
            <a:r>
              <a:rPr lang="fr-CA" dirty="0" err="1" smtClean="0"/>
              <a:t>afternoon</a:t>
            </a:r>
            <a:r>
              <a:rPr lang="fr-CA" dirty="0" smtClean="0"/>
              <a:t> »</a:t>
            </a:r>
            <a:endParaRPr lang="fr-CA" dirty="0"/>
          </a:p>
        </p:txBody>
      </p:sp>
      <p:sp>
        <p:nvSpPr>
          <p:cNvPr id="9" name="TextBox 8"/>
          <p:cNvSpPr txBox="1"/>
          <p:nvPr/>
        </p:nvSpPr>
        <p:spPr>
          <a:xfrm>
            <a:off x="4724400" y="3581400"/>
            <a:ext cx="3733800" cy="923330"/>
          </a:xfrm>
          <a:prstGeom prst="rect">
            <a:avLst/>
          </a:prstGeom>
          <a:noFill/>
        </p:spPr>
        <p:txBody>
          <a:bodyPr wrap="square" rtlCol="0">
            <a:spAutoFit/>
          </a:bodyPr>
          <a:lstStyle/>
          <a:p>
            <a:pPr algn="ctr"/>
            <a:r>
              <a:rPr lang="fr-CA" dirty="0" smtClean="0"/>
              <a:t>« Sir </a:t>
            </a:r>
            <a:r>
              <a:rPr lang="fr-CA" dirty="0" err="1" smtClean="0"/>
              <a:t>can</a:t>
            </a:r>
            <a:r>
              <a:rPr lang="fr-CA" dirty="0" smtClean="0"/>
              <a:t> I </a:t>
            </a:r>
            <a:r>
              <a:rPr lang="fr-CA" dirty="0" err="1" smtClean="0"/>
              <a:t>see</a:t>
            </a:r>
            <a:r>
              <a:rPr lang="fr-CA" dirty="0" smtClean="0"/>
              <a:t> </a:t>
            </a:r>
            <a:r>
              <a:rPr lang="fr-CA" dirty="0" err="1" smtClean="0"/>
              <a:t>you</a:t>
            </a:r>
            <a:r>
              <a:rPr lang="fr-CA" dirty="0" smtClean="0"/>
              <a:t> in 2 </a:t>
            </a:r>
            <a:r>
              <a:rPr lang="fr-CA" dirty="0" err="1" smtClean="0"/>
              <a:t>days</a:t>
            </a:r>
            <a:r>
              <a:rPr lang="fr-CA" dirty="0" smtClean="0"/>
              <a:t> (Friday) to </a:t>
            </a:r>
            <a:r>
              <a:rPr lang="fr-CA" dirty="0" err="1" smtClean="0"/>
              <a:t>discuss</a:t>
            </a:r>
            <a:r>
              <a:rPr lang="fr-CA" dirty="0" smtClean="0"/>
              <a:t> how to </a:t>
            </a:r>
            <a:r>
              <a:rPr lang="fr-CA" dirty="0" err="1" smtClean="0"/>
              <a:t>validate</a:t>
            </a:r>
            <a:r>
              <a:rPr lang="fr-CA" dirty="0" smtClean="0"/>
              <a:t> an agent-</a:t>
            </a:r>
            <a:r>
              <a:rPr lang="fr-CA" dirty="0" err="1" smtClean="0"/>
              <a:t>based</a:t>
            </a:r>
            <a:r>
              <a:rPr lang="fr-CA" dirty="0" smtClean="0"/>
              <a:t> model in </a:t>
            </a:r>
            <a:r>
              <a:rPr lang="fr-CA" dirty="0" err="1" smtClean="0"/>
              <a:t>Anylogic</a:t>
            </a:r>
            <a:r>
              <a:rPr lang="fr-CA" dirty="0" smtClean="0"/>
              <a:t>? »</a:t>
            </a:r>
            <a:endParaRPr lang="fr-CA" dirty="0"/>
          </a:p>
        </p:txBody>
      </p:sp>
      <p:cxnSp>
        <p:nvCxnSpPr>
          <p:cNvPr id="10" name="Straight Connector 9"/>
          <p:cNvCxnSpPr/>
          <p:nvPr/>
        </p:nvCxnSpPr>
        <p:spPr>
          <a:xfrm>
            <a:off x="1524000" y="3505200"/>
            <a:ext cx="1676400" cy="1295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600200" y="3505200"/>
            <a:ext cx="1600200" cy="12954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descr="smiley_angry.png"/>
          <p:cNvPicPr>
            <a:picLocks noChangeAspect="1"/>
          </p:cNvPicPr>
          <p:nvPr/>
        </p:nvPicPr>
        <p:blipFill>
          <a:blip r:embed="rId2" cstate="print"/>
          <a:stretch>
            <a:fillRect/>
          </a:stretch>
        </p:blipFill>
        <p:spPr>
          <a:xfrm>
            <a:off x="1447800" y="4572000"/>
            <a:ext cx="1676162" cy="1676162"/>
          </a:xfrm>
          <a:prstGeom prst="rect">
            <a:avLst/>
          </a:prstGeom>
        </p:spPr>
      </p:pic>
      <p:pic>
        <p:nvPicPr>
          <p:cNvPr id="13" name="Picture 12" descr="1053849047.png"/>
          <p:cNvPicPr>
            <a:picLocks noChangeAspect="1"/>
          </p:cNvPicPr>
          <p:nvPr/>
        </p:nvPicPr>
        <p:blipFill>
          <a:blip r:embed="rId3" cstate="print"/>
          <a:stretch>
            <a:fillRect/>
          </a:stretch>
        </p:blipFill>
        <p:spPr>
          <a:xfrm>
            <a:off x="5867400" y="4572172"/>
            <a:ext cx="1676399" cy="1676399"/>
          </a:xfrm>
          <a:prstGeom prst="rect">
            <a:avLst/>
          </a:prstGeom>
        </p:spPr>
      </p:pic>
      <p:pic>
        <p:nvPicPr>
          <p:cNvPr id="17" name="Picture 16" descr="banner.gif"/>
          <p:cNvPicPr>
            <a:picLocks noChangeAspect="1"/>
          </p:cNvPicPr>
          <p:nvPr/>
        </p:nvPicPr>
        <p:blipFill>
          <a:blip r:embed="rId4"/>
          <a:stretch>
            <a:fillRect/>
          </a:stretch>
        </p:blipFill>
        <p:spPr>
          <a:xfrm>
            <a:off x="0" y="6259173"/>
            <a:ext cx="9144000" cy="598827"/>
          </a:xfrm>
          <a:prstGeom prst="rect">
            <a:avLst/>
          </a:prstGeom>
        </p:spPr>
      </p:pic>
      <p:sp>
        <p:nvSpPr>
          <p:cNvPr id="18"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9" name="TextBox 18"/>
          <p:cNvSpPr txBox="1"/>
          <p:nvPr/>
        </p:nvSpPr>
        <p:spPr>
          <a:xfrm>
            <a:off x="8001000" y="6336268"/>
            <a:ext cx="1143000" cy="369332"/>
          </a:xfrm>
          <a:prstGeom prst="rect">
            <a:avLst/>
          </a:prstGeom>
          <a:noFill/>
        </p:spPr>
        <p:txBody>
          <a:bodyPr wrap="square" rtlCol="0">
            <a:spAutoFit/>
          </a:bodyPr>
          <a:lstStyle/>
          <a:p>
            <a:pPr algn="r"/>
            <a:r>
              <a:rPr lang="fr-CA" dirty="0" smtClean="0"/>
              <a:t>29</a:t>
            </a:r>
            <a:endParaRPr lang="fr-CA" dirty="0"/>
          </a:p>
        </p:txBody>
      </p:sp>
      <p:sp>
        <p:nvSpPr>
          <p:cNvPr id="14"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i="1" dirty="0" smtClean="0">
                <a:solidFill>
                  <a:srgbClr val="FF0000"/>
                </a:solidFill>
                <a:effectLst>
                  <a:outerShdw blurRad="38100" dist="38100" dir="2700000" algn="tl">
                    <a:srgbClr val="C0C0C0"/>
                  </a:outerShdw>
                </a:effectLst>
              </a:rPr>
              <a:t>Efficient</a:t>
            </a:r>
            <a:r>
              <a:rPr lang="fr-FR" sz="3200" b="1" dirty="0" smtClean="0">
                <a:effectLst>
                  <a:outerShdw blurRad="38100" dist="38100" dir="2700000" algn="tl">
                    <a:srgbClr val="C0C0C0"/>
                  </a:outerShdw>
                </a:effectLst>
              </a:rPr>
              <a:t> Emails</a:t>
            </a:r>
            <a:endParaRPr lang="fr-FR" sz="3200" b="1" dirty="0">
              <a:effectLst>
                <a:outerShdw blurRad="38100" dist="38100" dir="2700000" algn="tl">
                  <a:srgbClr val="C0C0C0"/>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31" presetClass="entr" presetSubtype="0" fill="hold" nodeType="withEffect">
                                  <p:stCondLst>
                                    <p:cond delay="0"/>
                                  </p:stCondLst>
                                  <p:iterate type="lt">
                                    <p:tmPct val="5000"/>
                                  </p:iterate>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par>
                                <p:cTn id="19" presetID="31" presetClass="entr" presetSubtype="0" fill="hold" nodeType="withEffect">
                                  <p:stCondLst>
                                    <p:cond delay="0"/>
                                  </p:stCondLst>
                                  <p:iterate type="lt">
                                    <p:tmPct val="5000"/>
                                  </p:iterate>
                                  <p:childTnLst>
                                    <p:set>
                                      <p:cBhvr>
                                        <p:cTn id="20" dur="1" fill="hold">
                                          <p:stCondLst>
                                            <p:cond delay="0"/>
                                          </p:stCondLst>
                                        </p:cTn>
                                        <p:tgtEl>
                                          <p:spTgt spid="11"/>
                                        </p:tgtEl>
                                        <p:attrNameLst>
                                          <p:attrName>style.visibility</p:attrName>
                                        </p:attrNameLst>
                                      </p:cBhvr>
                                      <p:to>
                                        <p:strVal val="visible"/>
                                      </p:to>
                                    </p:set>
                                    <p:anim calcmode="lin" valueType="num">
                                      <p:cBhvr>
                                        <p:cTn id="21" dur="1000" fill="hold"/>
                                        <p:tgtEl>
                                          <p:spTgt spid="11"/>
                                        </p:tgtEl>
                                        <p:attrNameLst>
                                          <p:attrName>ppt_w</p:attrName>
                                        </p:attrNameLst>
                                      </p:cBhvr>
                                      <p:tavLst>
                                        <p:tav tm="0">
                                          <p:val>
                                            <p:fltVal val="0"/>
                                          </p:val>
                                        </p:tav>
                                        <p:tav tm="100000">
                                          <p:val>
                                            <p:strVal val="#ppt_w"/>
                                          </p:val>
                                        </p:tav>
                                      </p:tavLst>
                                    </p:anim>
                                    <p:anim calcmode="lin" valueType="num">
                                      <p:cBhvr>
                                        <p:cTn id="22" dur="1000" fill="hold"/>
                                        <p:tgtEl>
                                          <p:spTgt spid="11"/>
                                        </p:tgtEl>
                                        <p:attrNameLst>
                                          <p:attrName>ppt_h</p:attrName>
                                        </p:attrNameLst>
                                      </p:cBhvr>
                                      <p:tavLst>
                                        <p:tav tm="0">
                                          <p:val>
                                            <p:fltVal val="0"/>
                                          </p:val>
                                        </p:tav>
                                        <p:tav tm="100000">
                                          <p:val>
                                            <p:strVal val="#ppt_h"/>
                                          </p:val>
                                        </p:tav>
                                      </p:tavLst>
                                    </p:anim>
                                    <p:anim calcmode="lin" valueType="num">
                                      <p:cBhvr>
                                        <p:cTn id="23" dur="1000" fill="hold"/>
                                        <p:tgtEl>
                                          <p:spTgt spid="11"/>
                                        </p:tgtEl>
                                        <p:attrNameLst>
                                          <p:attrName>style.rotation</p:attrName>
                                        </p:attrNameLst>
                                      </p:cBhvr>
                                      <p:tavLst>
                                        <p:tav tm="0">
                                          <p:val>
                                            <p:fltVal val="90"/>
                                          </p:val>
                                        </p:tav>
                                        <p:tav tm="100000">
                                          <p:val>
                                            <p:fltVal val="0"/>
                                          </p:val>
                                        </p:tav>
                                      </p:tavLst>
                                    </p:anim>
                                    <p:animEffect transition="in" filter="fad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paperwork"/>
          <p:cNvPicPr>
            <a:picLocks noChangeAspect="1" noChangeArrowheads="1"/>
          </p:cNvPicPr>
          <p:nvPr/>
        </p:nvPicPr>
        <p:blipFill>
          <a:blip r:embed="rId2" cstate="print"/>
          <a:srcRect/>
          <a:stretch>
            <a:fillRect/>
          </a:stretch>
        </p:blipFill>
        <p:spPr bwMode="auto">
          <a:xfrm>
            <a:off x="6189884" y="2895600"/>
            <a:ext cx="2946179" cy="3413125"/>
          </a:xfrm>
          <a:prstGeom prst="rect">
            <a:avLst/>
          </a:prstGeom>
          <a:noFill/>
        </p:spPr>
      </p:pic>
      <p:sp>
        <p:nvSpPr>
          <p:cNvPr id="7" name="Text Box 4"/>
          <p:cNvSpPr txBox="1">
            <a:spLocks noChangeArrowheads="1"/>
          </p:cNvSpPr>
          <p:nvPr/>
        </p:nvSpPr>
        <p:spPr bwMode="auto">
          <a:xfrm>
            <a:off x="0" y="69215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Topics</a:t>
            </a:r>
            <a:r>
              <a:rPr lang="fr-FR" sz="3200" b="1" dirty="0" smtClean="0">
                <a:effectLst>
                  <a:outerShdw blurRad="38100" dist="38100" dir="2700000" algn="tl">
                    <a:srgbClr val="C0C0C0"/>
                  </a:outerShdw>
                </a:effectLst>
              </a:rPr>
              <a:t> for </a:t>
            </a:r>
            <a:r>
              <a:rPr lang="fr-FR" sz="3200" b="1" dirty="0" err="1" smtClean="0">
                <a:effectLst>
                  <a:outerShdw blurRad="38100" dist="38100" dir="2700000" algn="tl">
                    <a:srgbClr val="C0C0C0"/>
                  </a:outerShdw>
                </a:effectLst>
              </a:rPr>
              <a:t>today</a:t>
            </a:r>
            <a:endParaRPr lang="fr-FR" sz="3200" b="1" dirty="0">
              <a:effectLst>
                <a:outerShdw blurRad="38100" dist="38100" dir="2700000" algn="tl">
                  <a:srgbClr val="C0C0C0"/>
                </a:outerShdw>
              </a:effectLst>
            </a:endParaRPr>
          </a:p>
        </p:txBody>
      </p:sp>
      <p:sp>
        <p:nvSpPr>
          <p:cNvPr id="8" name="Text Box 5"/>
          <p:cNvSpPr txBox="1">
            <a:spLocks noChangeArrowheads="1"/>
          </p:cNvSpPr>
          <p:nvPr/>
        </p:nvSpPr>
        <p:spPr bwMode="auto">
          <a:xfrm>
            <a:off x="0" y="2743200"/>
            <a:ext cx="8893175" cy="461665"/>
          </a:xfrm>
          <a:prstGeom prst="rect">
            <a:avLst/>
          </a:prstGeom>
          <a:noFill/>
          <a:ln w="9525">
            <a:noFill/>
            <a:miter lim="800000"/>
            <a:headEnd/>
            <a:tailEnd/>
          </a:ln>
          <a:effectLst/>
        </p:spPr>
        <p:txBody>
          <a:bodyPr>
            <a:spAutoFit/>
          </a:bodyPr>
          <a:lstStyle/>
          <a:p>
            <a:pPr algn="ctr">
              <a:spcBef>
                <a:spcPct val="50000"/>
              </a:spcBef>
            </a:pPr>
            <a:r>
              <a:rPr lang="fr-FR" sz="2400" dirty="0" smtClean="0"/>
              <a:t>Format: how do </a:t>
            </a:r>
            <a:r>
              <a:rPr lang="fr-FR" sz="2400" dirty="0" err="1" smtClean="0"/>
              <a:t>you</a:t>
            </a:r>
            <a:r>
              <a:rPr lang="fr-FR" sz="2400" dirty="0" smtClean="0"/>
              <a:t> </a:t>
            </a:r>
            <a:r>
              <a:rPr lang="fr-FR" sz="2400" dirty="0" err="1" smtClean="0"/>
              <a:t>get</a:t>
            </a:r>
            <a:r>
              <a:rPr lang="fr-FR" sz="2400" dirty="0" smtClean="0"/>
              <a:t> a grade? How do </a:t>
            </a:r>
            <a:r>
              <a:rPr lang="fr-FR" sz="2400" dirty="0" err="1" smtClean="0"/>
              <a:t>we</a:t>
            </a:r>
            <a:r>
              <a:rPr lang="fr-FR" sz="2400" dirty="0" smtClean="0"/>
              <a:t> best </a:t>
            </a:r>
            <a:r>
              <a:rPr lang="fr-FR" sz="2400" dirty="0" err="1" smtClean="0"/>
              <a:t>communicate</a:t>
            </a:r>
            <a:r>
              <a:rPr lang="fr-FR" sz="2400" dirty="0" smtClean="0"/>
              <a:t>?</a:t>
            </a:r>
            <a:endParaRPr lang="fr-FR" sz="2400" dirty="0"/>
          </a:p>
        </p:txBody>
      </p:sp>
      <p:sp>
        <p:nvSpPr>
          <p:cNvPr id="10" name="Text Box 9"/>
          <p:cNvSpPr txBox="1">
            <a:spLocks noChangeArrowheads="1"/>
          </p:cNvSpPr>
          <p:nvPr/>
        </p:nvSpPr>
        <p:spPr bwMode="auto">
          <a:xfrm>
            <a:off x="0" y="1600200"/>
            <a:ext cx="9144000" cy="461665"/>
          </a:xfrm>
          <a:prstGeom prst="rect">
            <a:avLst/>
          </a:prstGeom>
          <a:noFill/>
          <a:ln w="9525">
            <a:noFill/>
            <a:miter lim="800000"/>
            <a:headEnd/>
            <a:tailEnd/>
          </a:ln>
          <a:effectLst/>
        </p:spPr>
        <p:txBody>
          <a:bodyPr wrap="square">
            <a:spAutoFit/>
          </a:bodyPr>
          <a:lstStyle/>
          <a:p>
            <a:pPr algn="ctr">
              <a:spcBef>
                <a:spcPct val="50000"/>
              </a:spcBef>
            </a:pPr>
            <a:r>
              <a:rPr lang="fr-FR" sz="2400" dirty="0" err="1" smtClean="0"/>
              <a:t>What</a:t>
            </a:r>
            <a:r>
              <a:rPr lang="fr-FR" sz="2400" dirty="0" smtClean="0"/>
              <a:t> are </a:t>
            </a:r>
            <a:r>
              <a:rPr lang="fr-FR" sz="2400" dirty="0" err="1" smtClean="0"/>
              <a:t>my</a:t>
            </a:r>
            <a:r>
              <a:rPr lang="fr-FR" sz="2400" dirty="0" smtClean="0"/>
              <a:t> expectations? </a:t>
            </a:r>
            <a:r>
              <a:rPr lang="fr-FR" sz="2400" dirty="0" err="1" smtClean="0"/>
              <a:t>What</a:t>
            </a:r>
            <a:r>
              <a:rPr lang="fr-FR" sz="2400" dirty="0" smtClean="0"/>
              <a:t> </a:t>
            </a:r>
            <a:r>
              <a:rPr lang="fr-FR" sz="2400" dirty="0" err="1" smtClean="0"/>
              <a:t>could</a:t>
            </a:r>
            <a:r>
              <a:rPr lang="fr-FR" sz="2400" dirty="0" smtClean="0"/>
              <a:t> </a:t>
            </a:r>
            <a:r>
              <a:rPr lang="fr-FR" sz="2400" dirty="0" err="1" smtClean="0"/>
              <a:t>you</a:t>
            </a:r>
            <a:r>
              <a:rPr lang="fr-FR" sz="2400" dirty="0" smtClean="0"/>
              <a:t> </a:t>
            </a:r>
            <a:r>
              <a:rPr lang="fr-FR" sz="2400" dirty="0" err="1" smtClean="0"/>
              <a:t>expect</a:t>
            </a:r>
            <a:r>
              <a:rPr lang="fr-FR" sz="2400" dirty="0" smtClean="0"/>
              <a:t>?</a:t>
            </a:r>
            <a:endParaRPr lang="fr-FR" sz="2400" dirty="0"/>
          </a:p>
        </p:txBody>
      </p:sp>
      <p:pic>
        <p:nvPicPr>
          <p:cNvPr id="12" name="Picture 11" descr="banner.gif"/>
          <p:cNvPicPr>
            <a:picLocks noChangeAspect="1"/>
          </p:cNvPicPr>
          <p:nvPr/>
        </p:nvPicPr>
        <p:blipFill>
          <a:blip r:embed="rId3"/>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3</a:t>
            </a:r>
            <a:endParaRPr lang="fr-CA" dirty="0"/>
          </a:p>
        </p:txBody>
      </p:sp>
      <p:sp>
        <p:nvSpPr>
          <p:cNvPr id="9" name="Text Box 5"/>
          <p:cNvSpPr txBox="1">
            <a:spLocks noChangeArrowheads="1"/>
          </p:cNvSpPr>
          <p:nvPr/>
        </p:nvSpPr>
        <p:spPr bwMode="auto">
          <a:xfrm>
            <a:off x="0" y="3805535"/>
            <a:ext cx="8893175" cy="461665"/>
          </a:xfrm>
          <a:prstGeom prst="rect">
            <a:avLst/>
          </a:prstGeom>
          <a:noFill/>
          <a:ln w="9525">
            <a:noFill/>
            <a:miter lim="800000"/>
            <a:headEnd/>
            <a:tailEnd/>
          </a:ln>
          <a:effectLst/>
        </p:spPr>
        <p:txBody>
          <a:bodyPr>
            <a:spAutoFit/>
          </a:bodyPr>
          <a:lstStyle/>
          <a:p>
            <a:pPr algn="ctr">
              <a:spcBef>
                <a:spcPct val="50000"/>
              </a:spcBef>
            </a:pPr>
            <a:r>
              <a:rPr lang="fr-FR" sz="2400" dirty="0" err="1" smtClean="0"/>
              <a:t>Pre</a:t>
            </a:r>
            <a:r>
              <a:rPr lang="fr-FR" sz="2400" dirty="0" smtClean="0"/>
              <a:t>-</a:t>
            </a:r>
            <a:r>
              <a:rPr lang="fr-FR" sz="2400" dirty="0" err="1" smtClean="0"/>
              <a:t>requisites</a:t>
            </a:r>
            <a:endParaRPr lang="fr-F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1219200"/>
            <a:ext cx="9144000" cy="1323439"/>
          </a:xfrm>
          <a:prstGeom prst="rect">
            <a:avLst/>
          </a:prstGeom>
          <a:noFill/>
        </p:spPr>
        <p:txBody>
          <a:bodyPr wrap="square" rtlCol="0">
            <a:spAutoFit/>
          </a:bodyPr>
          <a:lstStyle/>
          <a:p>
            <a:pPr marL="342900" indent="-342900" algn="ctr"/>
            <a:r>
              <a:rPr lang="fr-CA" sz="4000" dirty="0" smtClean="0"/>
              <a:t>4. Do not </a:t>
            </a:r>
            <a:r>
              <a:rPr lang="fr-CA" sz="4000" i="1" dirty="0" err="1" smtClean="0">
                <a:solidFill>
                  <a:srgbClr val="FF0000"/>
                </a:solidFill>
              </a:rPr>
              <a:t>expect</a:t>
            </a:r>
            <a:r>
              <a:rPr lang="fr-CA" sz="4000" dirty="0" smtClean="0"/>
              <a:t> </a:t>
            </a:r>
            <a:r>
              <a:rPr lang="fr-CA" sz="4000" dirty="0" err="1" smtClean="0"/>
              <a:t>your</a:t>
            </a:r>
            <a:r>
              <a:rPr lang="fr-CA" sz="4000" dirty="0" smtClean="0"/>
              <a:t> emails to </a:t>
            </a:r>
            <a:r>
              <a:rPr lang="fr-CA" sz="4000" dirty="0" err="1" smtClean="0"/>
              <a:t>be</a:t>
            </a:r>
            <a:r>
              <a:rPr lang="fr-CA" sz="4000" dirty="0" smtClean="0"/>
              <a:t> </a:t>
            </a:r>
            <a:r>
              <a:rPr lang="fr-CA" sz="4000" dirty="0" err="1" smtClean="0"/>
              <a:t>answered</a:t>
            </a:r>
            <a:r>
              <a:rPr lang="fr-CA" sz="4000" dirty="0" smtClean="0"/>
              <a:t> minutes </a:t>
            </a:r>
            <a:r>
              <a:rPr lang="fr-CA" sz="4000" dirty="0" err="1" smtClean="0"/>
              <a:t>before</a:t>
            </a:r>
            <a:r>
              <a:rPr lang="fr-CA" sz="4000" dirty="0" smtClean="0"/>
              <a:t> a deadline</a:t>
            </a:r>
          </a:p>
        </p:txBody>
      </p:sp>
      <p:pic>
        <p:nvPicPr>
          <p:cNvPr id="11" name="Picture 10" descr="banner.gif"/>
          <p:cNvPicPr>
            <a:picLocks noChangeAspect="1"/>
          </p:cNvPicPr>
          <p:nvPr/>
        </p:nvPicPr>
        <p:blipFill>
          <a:blip r:embed="rId2"/>
          <a:stretch>
            <a:fillRect/>
          </a:stretch>
        </p:blipFill>
        <p:spPr>
          <a:xfrm>
            <a:off x="0" y="6259173"/>
            <a:ext cx="9144000" cy="598827"/>
          </a:xfrm>
          <a:prstGeom prst="rect">
            <a:avLst/>
          </a:prstGeom>
        </p:spPr>
      </p:pic>
      <p:sp>
        <p:nvSpPr>
          <p:cNvPr id="12"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3" name="TextBox 12"/>
          <p:cNvSpPr txBox="1"/>
          <p:nvPr/>
        </p:nvSpPr>
        <p:spPr>
          <a:xfrm>
            <a:off x="8001000" y="6336268"/>
            <a:ext cx="1143000" cy="369332"/>
          </a:xfrm>
          <a:prstGeom prst="rect">
            <a:avLst/>
          </a:prstGeom>
          <a:noFill/>
        </p:spPr>
        <p:txBody>
          <a:bodyPr wrap="square" rtlCol="0">
            <a:spAutoFit/>
          </a:bodyPr>
          <a:lstStyle/>
          <a:p>
            <a:pPr algn="r"/>
            <a:r>
              <a:rPr lang="fr-CA" dirty="0" smtClean="0"/>
              <a:t>30</a:t>
            </a:r>
            <a:endParaRPr lang="fr-CA" dirty="0"/>
          </a:p>
        </p:txBody>
      </p:sp>
      <p:pic>
        <p:nvPicPr>
          <p:cNvPr id="8" name="Picture 7" descr="quick-mail.jpg"/>
          <p:cNvPicPr>
            <a:picLocks noChangeAspect="1"/>
          </p:cNvPicPr>
          <p:nvPr/>
        </p:nvPicPr>
        <p:blipFill>
          <a:blip r:embed="rId3"/>
          <a:stretch>
            <a:fillRect/>
          </a:stretch>
        </p:blipFill>
        <p:spPr>
          <a:xfrm>
            <a:off x="3886200" y="2971800"/>
            <a:ext cx="1847957" cy="1837691"/>
          </a:xfrm>
          <a:prstGeom prst="rect">
            <a:avLst/>
          </a:prstGeom>
        </p:spPr>
      </p:pic>
      <p:sp>
        <p:nvSpPr>
          <p:cNvPr id="9" name="Text Box 3"/>
          <p:cNvSpPr txBox="1">
            <a:spLocks noChangeArrowheads="1"/>
          </p:cNvSpPr>
          <p:nvPr/>
        </p:nvSpPr>
        <p:spPr bwMode="auto">
          <a:xfrm>
            <a:off x="0" y="333375"/>
            <a:ext cx="9144000" cy="579438"/>
          </a:xfrm>
          <a:prstGeom prst="rect">
            <a:avLst/>
          </a:prstGeom>
          <a:noFill/>
          <a:ln w="9525">
            <a:noFill/>
            <a:miter lim="800000"/>
            <a:headEnd/>
            <a:tailEnd/>
          </a:ln>
          <a:effectLst/>
        </p:spPr>
        <p:txBody>
          <a:bodyPr>
            <a:spAutoFit/>
          </a:bodyPr>
          <a:lstStyle/>
          <a:p>
            <a:pPr algn="ctr">
              <a:spcBef>
                <a:spcPct val="50000"/>
              </a:spcBef>
            </a:pPr>
            <a:r>
              <a:rPr lang="fr-FR" sz="3200" b="1" i="1" dirty="0" smtClean="0">
                <a:solidFill>
                  <a:srgbClr val="FF0000"/>
                </a:solidFill>
                <a:effectLst>
                  <a:outerShdw blurRad="38100" dist="38100" dir="2700000" algn="tl">
                    <a:srgbClr val="C0C0C0"/>
                  </a:outerShdw>
                </a:effectLst>
              </a:rPr>
              <a:t>Efficient</a:t>
            </a:r>
            <a:r>
              <a:rPr lang="fr-FR" sz="3200" b="1" dirty="0" smtClean="0">
                <a:effectLst>
                  <a:outerShdw blurRad="38100" dist="38100" dir="2700000" algn="tl">
                    <a:srgbClr val="C0C0C0"/>
                  </a:outerShdw>
                </a:effectLst>
              </a:rPr>
              <a:t> Emails</a:t>
            </a:r>
            <a:endParaRPr lang="fr-FR" sz="3200" b="1" dirty="0">
              <a:effectLst>
                <a:outerShdw blurRad="38100" dist="38100" dir="2700000" algn="tl">
                  <a:srgbClr val="C0C0C0"/>
                </a:outerShdw>
              </a:effectLst>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The One Book</a:t>
            </a:r>
            <a:endParaRPr lang="fr-FR" sz="3200" b="1" dirty="0">
              <a:effectLst>
                <a:outerShdw blurRad="38100" dist="38100" dir="2700000" algn="tl">
                  <a:srgbClr val="C0C0C0"/>
                </a:outerShdw>
              </a:effectLst>
            </a:endParaRPr>
          </a:p>
        </p:txBody>
      </p:sp>
      <p:pic>
        <p:nvPicPr>
          <p:cNvPr id="14" name="Picture 13" descr="image-service.asp.jpg"/>
          <p:cNvPicPr>
            <a:picLocks noChangeAspect="1"/>
          </p:cNvPicPr>
          <p:nvPr/>
        </p:nvPicPr>
        <p:blipFill>
          <a:blip r:embed="rId2"/>
          <a:stretch>
            <a:fillRect/>
          </a:stretch>
        </p:blipFill>
        <p:spPr>
          <a:xfrm>
            <a:off x="152400" y="609600"/>
            <a:ext cx="3657600" cy="5486400"/>
          </a:xfrm>
          <a:prstGeom prst="rect">
            <a:avLst/>
          </a:prstGeom>
          <a:ln w="88900" cap="sq" cmpd="thickThin">
            <a:solidFill>
              <a:srgbClr val="000000"/>
            </a:solidFill>
            <a:prstDash val="solid"/>
            <a:miter lim="800000"/>
          </a:ln>
          <a:effectLst>
            <a:innerShdw blurRad="76200">
              <a:srgbClr val="000000"/>
            </a:innerShdw>
          </a:effectLst>
        </p:spPr>
      </p:pic>
      <p:sp>
        <p:nvSpPr>
          <p:cNvPr id="16" name="TextBox 15"/>
          <p:cNvSpPr txBox="1"/>
          <p:nvPr/>
        </p:nvSpPr>
        <p:spPr>
          <a:xfrm>
            <a:off x="3886200" y="1600200"/>
            <a:ext cx="5257800" cy="707886"/>
          </a:xfrm>
          <a:prstGeom prst="rect">
            <a:avLst/>
          </a:prstGeom>
          <a:noFill/>
        </p:spPr>
        <p:txBody>
          <a:bodyPr wrap="square" rtlCol="0">
            <a:spAutoFit/>
          </a:bodyPr>
          <a:lstStyle/>
          <a:p>
            <a:pPr algn="ctr"/>
            <a:r>
              <a:rPr lang="en-GB" sz="2000" dirty="0" smtClean="0"/>
              <a:t>This book is </a:t>
            </a:r>
            <a:r>
              <a:rPr lang="en-GB" sz="2000" b="1" dirty="0" smtClean="0">
                <a:solidFill>
                  <a:srgbClr val="FF0000"/>
                </a:solidFill>
              </a:rPr>
              <a:t>required</a:t>
            </a:r>
            <a:r>
              <a:rPr lang="en-GB" sz="2000" dirty="0" smtClean="0"/>
              <a:t>. So I will assume you all have it and assign readings/assignments using it.</a:t>
            </a:r>
            <a:endParaRPr lang="en-GB" sz="2000" dirty="0"/>
          </a:p>
        </p:txBody>
      </p:sp>
      <p:sp>
        <p:nvSpPr>
          <p:cNvPr id="18" name="TextBox 17"/>
          <p:cNvSpPr txBox="1"/>
          <p:nvPr/>
        </p:nvSpPr>
        <p:spPr>
          <a:xfrm>
            <a:off x="3886200" y="3124200"/>
            <a:ext cx="5257800" cy="707886"/>
          </a:xfrm>
          <a:prstGeom prst="rect">
            <a:avLst/>
          </a:prstGeom>
          <a:noFill/>
        </p:spPr>
        <p:txBody>
          <a:bodyPr wrap="square" rtlCol="0">
            <a:spAutoFit/>
          </a:bodyPr>
          <a:lstStyle/>
          <a:p>
            <a:pPr algn="ctr"/>
            <a:r>
              <a:rPr lang="en-GB" sz="2000" dirty="0" smtClean="0"/>
              <a:t>The bookstore has been notified and should have enough stocks. But don’t wait too much.</a:t>
            </a:r>
            <a:endParaRPr lang="en-GB" sz="2000" dirty="0"/>
          </a:p>
        </p:txBody>
      </p:sp>
      <p:sp>
        <p:nvSpPr>
          <p:cNvPr id="19" name="TextBox 18"/>
          <p:cNvSpPr txBox="1"/>
          <p:nvPr/>
        </p:nvSpPr>
        <p:spPr>
          <a:xfrm>
            <a:off x="4648200" y="4114800"/>
            <a:ext cx="388620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dirty="0" smtClean="0"/>
              <a:t>http://www.palgrave.com/page/detail/Simulation/?K=9781137328021</a:t>
            </a:r>
            <a:endParaRPr lang="en-GB" dirty="0"/>
          </a:p>
        </p:txBody>
      </p:sp>
      <p:pic>
        <p:nvPicPr>
          <p:cNvPr id="22" name="Picture 21" descr="banner.gif"/>
          <p:cNvPicPr>
            <a:picLocks noChangeAspect="1"/>
          </p:cNvPicPr>
          <p:nvPr/>
        </p:nvPicPr>
        <p:blipFill>
          <a:blip r:embed="rId3"/>
          <a:stretch>
            <a:fillRect/>
          </a:stretch>
        </p:blipFill>
        <p:spPr>
          <a:xfrm>
            <a:off x="0" y="6259173"/>
            <a:ext cx="9144000" cy="598827"/>
          </a:xfrm>
          <a:prstGeom prst="rect">
            <a:avLst/>
          </a:prstGeom>
        </p:spPr>
      </p:pic>
      <p:sp>
        <p:nvSpPr>
          <p:cNvPr id="2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4" name="TextBox 23"/>
          <p:cNvSpPr txBox="1"/>
          <p:nvPr/>
        </p:nvSpPr>
        <p:spPr>
          <a:xfrm>
            <a:off x="8001000" y="6336268"/>
            <a:ext cx="1143000" cy="369332"/>
          </a:xfrm>
          <a:prstGeom prst="rect">
            <a:avLst/>
          </a:prstGeom>
          <a:noFill/>
        </p:spPr>
        <p:txBody>
          <a:bodyPr wrap="square" rtlCol="0">
            <a:spAutoFit/>
          </a:bodyPr>
          <a:lstStyle/>
          <a:p>
            <a:pPr algn="r"/>
            <a:r>
              <a:rPr lang="fr-CA" dirty="0" smtClean="0"/>
              <a:t>31</a:t>
            </a:r>
            <a:endParaRPr lang="fr-CA" dirty="0"/>
          </a:p>
        </p:txBody>
      </p:sp>
      <p:sp>
        <p:nvSpPr>
          <p:cNvPr id="10" name="TextBox 9"/>
          <p:cNvSpPr txBox="1"/>
          <p:nvPr/>
        </p:nvSpPr>
        <p:spPr>
          <a:xfrm>
            <a:off x="4648200" y="4800600"/>
            <a:ext cx="3886200" cy="523220"/>
          </a:xfrm>
          <a:prstGeom prst="rect">
            <a:avLst/>
          </a:prstGeom>
          <a:noFill/>
        </p:spPr>
        <p:txBody>
          <a:bodyPr wrap="square" rtlCol="0">
            <a:spAutoFit/>
          </a:bodyPr>
          <a:lstStyle/>
          <a:p>
            <a:pPr algn="ctr"/>
            <a:r>
              <a:rPr lang="en-GB" sz="2800" dirty="0" smtClean="0"/>
              <a:t>List price: $76</a:t>
            </a:r>
            <a:endParaRPr lang="en-GB" sz="2800" dirty="0"/>
          </a:p>
        </p:txBody>
      </p:sp>
      <p:pic>
        <p:nvPicPr>
          <p:cNvPr id="11" name="Picture 10" descr="cheap.png"/>
          <p:cNvPicPr>
            <a:picLocks noChangeAspect="1"/>
          </p:cNvPicPr>
          <p:nvPr/>
        </p:nvPicPr>
        <p:blipFill>
          <a:blip r:embed="rId4"/>
          <a:stretch>
            <a:fillRect/>
          </a:stretch>
        </p:blipFill>
        <p:spPr>
          <a:xfrm>
            <a:off x="0" y="838200"/>
            <a:ext cx="9144000" cy="3999273"/>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decorate.jpg"/>
          <p:cNvPicPr>
            <a:picLocks noChangeAspect="1"/>
          </p:cNvPicPr>
          <p:nvPr/>
        </p:nvPicPr>
        <p:blipFill>
          <a:blip r:embed="rId2"/>
          <a:stretch>
            <a:fillRect/>
          </a:stretch>
        </p:blipFill>
        <p:spPr>
          <a:xfrm>
            <a:off x="76200" y="1524000"/>
            <a:ext cx="6137922" cy="39030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descr="231256701.jpg"/>
          <p:cNvPicPr>
            <a:picLocks noChangeAspect="1"/>
          </p:cNvPicPr>
          <p:nvPr/>
        </p:nvPicPr>
        <p:blipFill>
          <a:blip r:embed="rId3"/>
          <a:stretch>
            <a:fillRect/>
          </a:stretch>
        </p:blipFill>
        <p:spPr>
          <a:xfrm>
            <a:off x="5257800" y="2590800"/>
            <a:ext cx="3810000" cy="3810000"/>
          </a:xfrm>
          <a:prstGeom prst="rect">
            <a:avLst/>
          </a:prstGeom>
        </p:spPr>
      </p:pic>
      <p:sp>
        <p:nvSpPr>
          <p:cNvPr id="7" name="Text Box 3"/>
          <p:cNvSpPr txBox="1">
            <a:spLocks noChangeArrowheads="1"/>
          </p:cNvSpPr>
          <p:nvPr/>
        </p:nvSpPr>
        <p:spPr bwMode="auto">
          <a:xfrm>
            <a:off x="0" y="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The One Book</a:t>
            </a:r>
            <a:endParaRPr lang="fr-FR" sz="3200" b="1" dirty="0">
              <a:effectLst>
                <a:outerShdw blurRad="38100" dist="38100" dir="2700000" algn="tl">
                  <a:srgbClr val="C0C0C0"/>
                </a:outerShdw>
              </a:effectLst>
            </a:endParaRPr>
          </a:p>
        </p:txBody>
      </p:sp>
      <p:pic>
        <p:nvPicPr>
          <p:cNvPr id="22" name="Picture 21" descr="banner.gif"/>
          <p:cNvPicPr>
            <a:picLocks noChangeAspect="1"/>
          </p:cNvPicPr>
          <p:nvPr/>
        </p:nvPicPr>
        <p:blipFill>
          <a:blip r:embed="rId4"/>
          <a:stretch>
            <a:fillRect/>
          </a:stretch>
        </p:blipFill>
        <p:spPr>
          <a:xfrm>
            <a:off x="0" y="6259173"/>
            <a:ext cx="9144000" cy="598827"/>
          </a:xfrm>
          <a:prstGeom prst="rect">
            <a:avLst/>
          </a:prstGeom>
        </p:spPr>
      </p:pic>
      <p:sp>
        <p:nvSpPr>
          <p:cNvPr id="2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4" name="TextBox 23"/>
          <p:cNvSpPr txBox="1"/>
          <p:nvPr/>
        </p:nvSpPr>
        <p:spPr>
          <a:xfrm>
            <a:off x="8001000" y="6336268"/>
            <a:ext cx="1143000" cy="369332"/>
          </a:xfrm>
          <a:prstGeom prst="rect">
            <a:avLst/>
          </a:prstGeom>
          <a:noFill/>
        </p:spPr>
        <p:txBody>
          <a:bodyPr wrap="square" rtlCol="0">
            <a:spAutoFit/>
          </a:bodyPr>
          <a:lstStyle/>
          <a:p>
            <a:pPr algn="r"/>
            <a:r>
              <a:rPr lang="fr-CA" dirty="0" smtClean="0"/>
              <a:t>32</a:t>
            </a:r>
            <a:endParaRPr lang="fr-CA" dirty="0"/>
          </a:p>
        </p:txBody>
      </p:sp>
      <p:sp>
        <p:nvSpPr>
          <p:cNvPr id="12" name="TextBox 11"/>
          <p:cNvSpPr txBox="1"/>
          <p:nvPr/>
        </p:nvSpPr>
        <p:spPr>
          <a:xfrm>
            <a:off x="0" y="914400"/>
            <a:ext cx="9144000" cy="584775"/>
          </a:xfrm>
          <a:prstGeom prst="rect">
            <a:avLst/>
          </a:prstGeom>
          <a:noFill/>
        </p:spPr>
        <p:txBody>
          <a:bodyPr wrap="square" rtlCol="0">
            <a:spAutoFit/>
          </a:bodyPr>
          <a:lstStyle/>
          <a:p>
            <a:pPr marL="342900" indent="-342900" algn="ctr"/>
            <a:r>
              <a:rPr lang="fr-CA" sz="3200" dirty="0" err="1" smtClean="0"/>
              <a:t>What</a:t>
            </a:r>
            <a:r>
              <a:rPr lang="fr-CA" sz="3200" dirty="0" smtClean="0"/>
              <a:t> </a:t>
            </a:r>
            <a:r>
              <a:rPr lang="fr-CA" sz="3200" dirty="0" err="1" smtClean="0"/>
              <a:t>can</a:t>
            </a:r>
            <a:r>
              <a:rPr lang="fr-CA" sz="3200" dirty="0" smtClean="0"/>
              <a:t> I do </a:t>
            </a:r>
            <a:r>
              <a:rPr lang="fr-CA" sz="3200" dirty="0" err="1" smtClean="0"/>
              <a:t>with</a:t>
            </a:r>
            <a:r>
              <a:rPr lang="fr-CA" sz="3200" dirty="0" smtClean="0"/>
              <a:t> an </a:t>
            </a:r>
            <a:r>
              <a:rPr lang="fr-CA" sz="3200" dirty="0" err="1" smtClean="0"/>
              <a:t>older</a:t>
            </a:r>
            <a:r>
              <a:rPr lang="fr-CA" sz="3200" dirty="0" smtClean="0"/>
              <a:t> </a:t>
            </a:r>
            <a:r>
              <a:rPr lang="fr-CA" sz="3200" dirty="0" err="1" smtClean="0"/>
              <a:t>edition</a:t>
            </a:r>
            <a:r>
              <a:rPr lang="fr-CA" sz="3200" dirty="0" smtClean="0"/>
              <a:t> of the book?</a:t>
            </a:r>
          </a:p>
        </p:txBody>
      </p:sp>
      <p:sp>
        <p:nvSpPr>
          <p:cNvPr id="17" name="TextBox 16"/>
          <p:cNvSpPr txBox="1"/>
          <p:nvPr/>
        </p:nvSpPr>
        <p:spPr>
          <a:xfrm>
            <a:off x="6248400" y="2057400"/>
            <a:ext cx="2743200" cy="523220"/>
          </a:xfrm>
          <a:prstGeom prst="rect">
            <a:avLst/>
          </a:prstGeom>
          <a:noFill/>
        </p:spPr>
        <p:txBody>
          <a:bodyPr wrap="square" rtlCol="0">
            <a:spAutoFit/>
          </a:bodyPr>
          <a:lstStyle/>
          <a:p>
            <a:pPr algn="ctr"/>
            <a:r>
              <a:rPr lang="en-GB" sz="2800" dirty="0" smtClean="0"/>
              <a:t>Alternatively...</a:t>
            </a:r>
            <a:endParaRPr lang="en-GB"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txBox="1">
            <a:spLocks noChangeArrowheads="1"/>
          </p:cNvSpPr>
          <p:nvPr/>
        </p:nvSpPr>
        <p:spPr bwMode="auto">
          <a:xfrm>
            <a:off x="0" y="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The </a:t>
            </a:r>
            <a:r>
              <a:rPr lang="fr-FR" sz="3200" b="1" dirty="0" err="1" smtClean="0">
                <a:effectLst>
                  <a:outerShdw blurRad="38100" dist="38100" dir="2700000" algn="tl">
                    <a:srgbClr val="C0C0C0"/>
                  </a:outerShdw>
                </a:effectLst>
              </a:rPr>
              <a:t>Other</a:t>
            </a:r>
            <a:r>
              <a:rPr lang="fr-FR" sz="3200" b="1" dirty="0" smtClean="0">
                <a:effectLst>
                  <a:outerShdw blurRad="38100" dist="38100" dir="2700000" algn="tl">
                    <a:srgbClr val="C0C0C0"/>
                  </a:outerShdw>
                </a:effectLst>
              </a:rPr>
              <a:t> Books</a:t>
            </a:r>
            <a:endParaRPr lang="fr-FR" sz="3200" b="1" dirty="0">
              <a:effectLst>
                <a:outerShdw blurRad="38100" dist="38100" dir="2700000" algn="tl">
                  <a:srgbClr val="C0C0C0"/>
                </a:outerShdw>
              </a:effectLst>
            </a:endParaRPr>
          </a:p>
        </p:txBody>
      </p:sp>
      <p:pic>
        <p:nvPicPr>
          <p:cNvPr id="10" name="Picture 9" descr="8e373396901c7c22c122bf058d6557fe.jpg"/>
          <p:cNvPicPr>
            <a:picLocks noChangeAspect="1"/>
          </p:cNvPicPr>
          <p:nvPr/>
        </p:nvPicPr>
        <p:blipFill>
          <a:blip r:embed="rId2"/>
          <a:stretch>
            <a:fillRect/>
          </a:stretch>
        </p:blipFill>
        <p:spPr>
          <a:xfrm>
            <a:off x="76200" y="685800"/>
            <a:ext cx="3810000" cy="3962400"/>
          </a:xfrm>
          <a:prstGeom prst="rect">
            <a:avLst/>
          </a:prstGeom>
        </p:spPr>
      </p:pic>
      <p:pic>
        <p:nvPicPr>
          <p:cNvPr id="11" name="Picture 10" descr="413Bhamo6aL._SY344_BO1,204,203,200_.jpg"/>
          <p:cNvPicPr>
            <a:picLocks noChangeAspect="1"/>
          </p:cNvPicPr>
          <p:nvPr/>
        </p:nvPicPr>
        <p:blipFill>
          <a:blip r:embed="rId3"/>
          <a:stretch>
            <a:fillRect/>
          </a:stretch>
        </p:blipFill>
        <p:spPr>
          <a:xfrm>
            <a:off x="3962400" y="685800"/>
            <a:ext cx="2348766" cy="3429000"/>
          </a:xfrm>
          <a:prstGeom prst="rect">
            <a:avLst/>
          </a:prstGeom>
        </p:spPr>
      </p:pic>
      <p:pic>
        <p:nvPicPr>
          <p:cNvPr id="12" name="Picture 11" descr="9780262731898.jpg"/>
          <p:cNvPicPr>
            <a:picLocks noChangeAspect="1"/>
          </p:cNvPicPr>
          <p:nvPr/>
        </p:nvPicPr>
        <p:blipFill>
          <a:blip r:embed="rId4" cstate="print"/>
          <a:stretch>
            <a:fillRect/>
          </a:stretch>
        </p:blipFill>
        <p:spPr>
          <a:xfrm>
            <a:off x="6019800" y="2831592"/>
            <a:ext cx="3048000" cy="3416808"/>
          </a:xfrm>
          <a:prstGeom prst="rect">
            <a:avLst/>
          </a:prstGeom>
        </p:spPr>
      </p:pic>
      <p:sp>
        <p:nvSpPr>
          <p:cNvPr id="23" name="TextBox 22"/>
          <p:cNvSpPr txBox="1"/>
          <p:nvPr/>
        </p:nvSpPr>
        <p:spPr>
          <a:xfrm>
            <a:off x="-76200" y="4791670"/>
            <a:ext cx="4114800" cy="923330"/>
          </a:xfrm>
          <a:prstGeom prst="rect">
            <a:avLst/>
          </a:prstGeom>
          <a:noFill/>
        </p:spPr>
        <p:txBody>
          <a:bodyPr wrap="square" rtlCol="0">
            <a:spAutoFit/>
          </a:bodyPr>
          <a:lstStyle/>
          <a:p>
            <a:pPr algn="ctr"/>
            <a:r>
              <a:rPr lang="en-GB" dirty="0" smtClean="0"/>
              <a:t>Every modeller has a slightly different approach. This is what’s at the top of my library, and what you’ll see in the course.</a:t>
            </a:r>
            <a:endParaRPr lang="en-GB" dirty="0"/>
          </a:p>
        </p:txBody>
      </p:sp>
      <p:pic>
        <p:nvPicPr>
          <p:cNvPr id="24" name="Picture 23" descr="banner.gif"/>
          <p:cNvPicPr>
            <a:picLocks noChangeAspect="1"/>
          </p:cNvPicPr>
          <p:nvPr/>
        </p:nvPicPr>
        <p:blipFill>
          <a:blip r:embed="rId5"/>
          <a:stretch>
            <a:fillRect/>
          </a:stretch>
        </p:blipFill>
        <p:spPr>
          <a:xfrm>
            <a:off x="0" y="6259173"/>
            <a:ext cx="9144000" cy="598827"/>
          </a:xfrm>
          <a:prstGeom prst="rect">
            <a:avLst/>
          </a:prstGeom>
        </p:spPr>
      </p:pic>
      <p:sp>
        <p:nvSpPr>
          <p:cNvPr id="25"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6" name="TextBox 25"/>
          <p:cNvSpPr txBox="1"/>
          <p:nvPr/>
        </p:nvSpPr>
        <p:spPr>
          <a:xfrm>
            <a:off x="8001000" y="6336268"/>
            <a:ext cx="1143000" cy="369332"/>
          </a:xfrm>
          <a:prstGeom prst="rect">
            <a:avLst/>
          </a:prstGeom>
          <a:noFill/>
        </p:spPr>
        <p:txBody>
          <a:bodyPr wrap="square" rtlCol="0">
            <a:spAutoFit/>
          </a:bodyPr>
          <a:lstStyle/>
          <a:p>
            <a:pPr algn="r"/>
            <a:r>
              <a:rPr lang="fr-CA" dirty="0" smtClean="0"/>
              <a:t>33</a:t>
            </a:r>
            <a:endParaRPr lang="fr-CA" dirty="0"/>
          </a:p>
        </p:txBody>
      </p:sp>
      <p:pic>
        <p:nvPicPr>
          <p:cNvPr id="14" name="Picture 13" descr="9783540938125.jpg"/>
          <p:cNvPicPr>
            <a:picLocks noChangeAspect="1"/>
          </p:cNvPicPr>
          <p:nvPr/>
        </p:nvPicPr>
        <p:blipFill>
          <a:blip r:embed="rId6"/>
          <a:stretch>
            <a:fillRect/>
          </a:stretch>
        </p:blipFill>
        <p:spPr>
          <a:xfrm>
            <a:off x="4567428" y="3864356"/>
            <a:ext cx="1528572" cy="2307844"/>
          </a:xfrm>
          <a:prstGeom prst="rect">
            <a:avLst/>
          </a:prstGeom>
        </p:spPr>
      </p:pic>
      <p:pic>
        <p:nvPicPr>
          <p:cNvPr id="15" name="Picture 14" descr="9780306437403.jpg"/>
          <p:cNvPicPr>
            <a:picLocks noChangeAspect="1"/>
          </p:cNvPicPr>
          <p:nvPr/>
        </p:nvPicPr>
        <p:blipFill>
          <a:blip r:embed="rId7"/>
          <a:stretch>
            <a:fillRect/>
          </a:stretch>
        </p:blipFill>
        <p:spPr>
          <a:xfrm>
            <a:off x="6248400" y="381000"/>
            <a:ext cx="1828800" cy="260574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5" descr="phd101008s"/>
          <p:cNvPicPr>
            <a:picLocks noChangeAspect="1" noChangeArrowheads="1"/>
          </p:cNvPicPr>
          <p:nvPr/>
        </p:nvPicPr>
        <p:blipFill>
          <a:blip r:embed="rId2" cstate="print"/>
          <a:srcRect/>
          <a:stretch>
            <a:fillRect/>
          </a:stretch>
        </p:blipFill>
        <p:spPr bwMode="auto">
          <a:xfrm>
            <a:off x="107950" y="549275"/>
            <a:ext cx="8894763" cy="5753100"/>
          </a:xfrm>
          <a:prstGeom prst="rect">
            <a:avLst/>
          </a:prstGeom>
          <a:noFill/>
        </p:spPr>
      </p:pic>
      <p:sp>
        <p:nvSpPr>
          <p:cNvPr id="6" name="Text Box 3"/>
          <p:cNvSpPr txBox="1">
            <a:spLocks noChangeArrowheads="1"/>
          </p:cNvSpPr>
          <p:nvPr/>
        </p:nvSpPr>
        <p:spPr bwMode="auto">
          <a:xfrm>
            <a:off x="0" y="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err="1" smtClean="0">
                <a:effectLst>
                  <a:outerShdw blurRad="38100" dist="38100" dir="2700000" algn="tl">
                    <a:srgbClr val="C0C0C0"/>
                  </a:outerShdw>
                </a:effectLst>
              </a:rPr>
              <a:t>Other</a:t>
            </a:r>
            <a:r>
              <a:rPr lang="fr-FR" sz="3200" b="1" dirty="0" smtClean="0">
                <a:effectLst>
                  <a:outerShdw blurRad="38100" dist="38100" dir="2700000" algn="tl">
                    <a:srgbClr val="C0C0C0"/>
                  </a:outerShdw>
                </a:effectLst>
              </a:rPr>
              <a:t> questions</a:t>
            </a:r>
            <a:endParaRPr lang="fr-FR" sz="3200" b="1" dirty="0">
              <a:effectLst>
                <a:outerShdw blurRad="38100" dist="38100" dir="2700000" algn="tl">
                  <a:srgbClr val="C0C0C0"/>
                </a:outerShdw>
              </a:effectLst>
            </a:endParaRPr>
          </a:p>
        </p:txBody>
      </p:sp>
      <p:sp>
        <p:nvSpPr>
          <p:cNvPr id="12" name="Line 20"/>
          <p:cNvSpPr>
            <a:spLocks noChangeShapeType="1"/>
          </p:cNvSpPr>
          <p:nvPr/>
        </p:nvSpPr>
        <p:spPr bwMode="auto">
          <a:xfrm>
            <a:off x="3924300" y="3286125"/>
            <a:ext cx="0" cy="1223963"/>
          </a:xfrm>
          <a:prstGeom prst="line">
            <a:avLst/>
          </a:prstGeom>
          <a:noFill/>
          <a:ln w="9525">
            <a:solidFill>
              <a:srgbClr val="FF0000"/>
            </a:solidFill>
            <a:round/>
            <a:headEnd/>
            <a:tailEnd/>
          </a:ln>
          <a:effectLst/>
        </p:spPr>
        <p:txBody>
          <a:bodyPr/>
          <a:lstStyle/>
          <a:p>
            <a:endParaRPr lang="fr-CA"/>
          </a:p>
        </p:txBody>
      </p:sp>
      <p:sp>
        <p:nvSpPr>
          <p:cNvPr id="13" name="Line 21"/>
          <p:cNvSpPr>
            <a:spLocks noChangeShapeType="1"/>
          </p:cNvSpPr>
          <p:nvPr/>
        </p:nvSpPr>
        <p:spPr bwMode="auto">
          <a:xfrm flipH="1">
            <a:off x="1692275" y="3286125"/>
            <a:ext cx="2232025" cy="0"/>
          </a:xfrm>
          <a:prstGeom prst="line">
            <a:avLst/>
          </a:prstGeom>
          <a:noFill/>
          <a:ln w="9525">
            <a:solidFill>
              <a:srgbClr val="FF0000"/>
            </a:solidFill>
            <a:round/>
            <a:headEnd/>
            <a:tailEnd/>
          </a:ln>
          <a:effectLst/>
        </p:spPr>
        <p:txBody>
          <a:bodyPr/>
          <a:lstStyle/>
          <a:p>
            <a:endParaRPr lang="fr-CA"/>
          </a:p>
        </p:txBody>
      </p:sp>
      <p:sp>
        <p:nvSpPr>
          <p:cNvPr id="14" name="Line 22"/>
          <p:cNvSpPr>
            <a:spLocks noChangeShapeType="1"/>
          </p:cNvSpPr>
          <p:nvPr/>
        </p:nvSpPr>
        <p:spPr bwMode="auto">
          <a:xfrm>
            <a:off x="1692275" y="3286125"/>
            <a:ext cx="0" cy="1223963"/>
          </a:xfrm>
          <a:prstGeom prst="line">
            <a:avLst/>
          </a:prstGeom>
          <a:noFill/>
          <a:ln w="9525">
            <a:solidFill>
              <a:srgbClr val="FF0000"/>
            </a:solidFill>
            <a:round/>
            <a:headEnd/>
            <a:tailEnd/>
          </a:ln>
          <a:effectLst/>
        </p:spPr>
        <p:txBody>
          <a:bodyPr/>
          <a:lstStyle/>
          <a:p>
            <a:endParaRPr lang="fr-CA"/>
          </a:p>
        </p:txBody>
      </p:sp>
      <p:sp>
        <p:nvSpPr>
          <p:cNvPr id="15" name="Line 23"/>
          <p:cNvSpPr>
            <a:spLocks noChangeShapeType="1"/>
          </p:cNvSpPr>
          <p:nvPr/>
        </p:nvSpPr>
        <p:spPr bwMode="auto">
          <a:xfrm flipH="1">
            <a:off x="1692275" y="4510088"/>
            <a:ext cx="2232025" cy="0"/>
          </a:xfrm>
          <a:prstGeom prst="line">
            <a:avLst/>
          </a:prstGeom>
          <a:noFill/>
          <a:ln w="9525">
            <a:solidFill>
              <a:srgbClr val="FF0000"/>
            </a:solidFill>
            <a:round/>
            <a:headEnd/>
            <a:tailEnd/>
          </a:ln>
          <a:effectLst/>
        </p:spPr>
        <p:txBody>
          <a:bodyPr/>
          <a:lstStyle/>
          <a:p>
            <a:endParaRPr lang="fr-CA"/>
          </a:p>
        </p:txBody>
      </p:sp>
      <p:sp>
        <p:nvSpPr>
          <p:cNvPr id="16" name="Line 24"/>
          <p:cNvSpPr>
            <a:spLocks noChangeShapeType="1"/>
          </p:cNvSpPr>
          <p:nvPr/>
        </p:nvSpPr>
        <p:spPr bwMode="auto">
          <a:xfrm>
            <a:off x="2124075" y="4725988"/>
            <a:ext cx="2232025" cy="0"/>
          </a:xfrm>
          <a:prstGeom prst="line">
            <a:avLst/>
          </a:prstGeom>
          <a:noFill/>
          <a:ln w="9525">
            <a:solidFill>
              <a:srgbClr val="FF0000"/>
            </a:solidFill>
            <a:round/>
            <a:headEnd/>
            <a:tailEnd/>
          </a:ln>
          <a:effectLst/>
        </p:spPr>
        <p:txBody>
          <a:bodyPr/>
          <a:lstStyle/>
          <a:p>
            <a:endParaRPr lang="fr-CA"/>
          </a:p>
        </p:txBody>
      </p:sp>
      <p:sp>
        <p:nvSpPr>
          <p:cNvPr id="17" name="Line 25"/>
          <p:cNvSpPr>
            <a:spLocks noChangeShapeType="1"/>
          </p:cNvSpPr>
          <p:nvPr/>
        </p:nvSpPr>
        <p:spPr bwMode="auto">
          <a:xfrm>
            <a:off x="2124075" y="4725988"/>
            <a:ext cx="0" cy="1223962"/>
          </a:xfrm>
          <a:prstGeom prst="line">
            <a:avLst/>
          </a:prstGeom>
          <a:noFill/>
          <a:ln w="9525">
            <a:solidFill>
              <a:srgbClr val="FF0000"/>
            </a:solidFill>
            <a:round/>
            <a:headEnd/>
            <a:tailEnd/>
          </a:ln>
          <a:effectLst/>
        </p:spPr>
        <p:txBody>
          <a:bodyPr/>
          <a:lstStyle/>
          <a:p>
            <a:endParaRPr lang="fr-CA"/>
          </a:p>
        </p:txBody>
      </p:sp>
      <p:sp>
        <p:nvSpPr>
          <p:cNvPr id="18" name="Line 26"/>
          <p:cNvSpPr>
            <a:spLocks noChangeShapeType="1"/>
          </p:cNvSpPr>
          <p:nvPr/>
        </p:nvSpPr>
        <p:spPr bwMode="auto">
          <a:xfrm>
            <a:off x="4356100" y="4725988"/>
            <a:ext cx="0" cy="1223962"/>
          </a:xfrm>
          <a:prstGeom prst="line">
            <a:avLst/>
          </a:prstGeom>
          <a:noFill/>
          <a:ln w="9525">
            <a:solidFill>
              <a:srgbClr val="FF0000"/>
            </a:solidFill>
            <a:round/>
            <a:headEnd/>
            <a:tailEnd/>
          </a:ln>
          <a:effectLst/>
        </p:spPr>
        <p:txBody>
          <a:bodyPr/>
          <a:lstStyle/>
          <a:p>
            <a:endParaRPr lang="fr-CA"/>
          </a:p>
        </p:txBody>
      </p:sp>
      <p:sp>
        <p:nvSpPr>
          <p:cNvPr id="24" name="Line 32"/>
          <p:cNvSpPr>
            <a:spLocks noChangeShapeType="1"/>
          </p:cNvSpPr>
          <p:nvPr/>
        </p:nvSpPr>
        <p:spPr bwMode="auto">
          <a:xfrm flipH="1">
            <a:off x="9037638" y="1917700"/>
            <a:ext cx="0" cy="1295400"/>
          </a:xfrm>
          <a:prstGeom prst="line">
            <a:avLst/>
          </a:prstGeom>
          <a:noFill/>
          <a:ln w="9525">
            <a:solidFill>
              <a:srgbClr val="FF0000"/>
            </a:solidFill>
            <a:round/>
            <a:headEnd/>
            <a:tailEnd/>
          </a:ln>
          <a:effectLst/>
        </p:spPr>
        <p:txBody>
          <a:bodyPr/>
          <a:lstStyle/>
          <a:p>
            <a:endParaRPr lang="fr-CA"/>
          </a:p>
        </p:txBody>
      </p:sp>
      <p:sp>
        <p:nvSpPr>
          <p:cNvPr id="25" name="Line 33"/>
          <p:cNvSpPr>
            <a:spLocks noChangeShapeType="1"/>
          </p:cNvSpPr>
          <p:nvPr/>
        </p:nvSpPr>
        <p:spPr bwMode="auto">
          <a:xfrm flipH="1">
            <a:off x="7164388" y="1917700"/>
            <a:ext cx="1873250" cy="0"/>
          </a:xfrm>
          <a:prstGeom prst="line">
            <a:avLst/>
          </a:prstGeom>
          <a:noFill/>
          <a:ln w="9525">
            <a:solidFill>
              <a:srgbClr val="FF0000"/>
            </a:solidFill>
            <a:round/>
            <a:headEnd/>
            <a:tailEnd/>
          </a:ln>
          <a:effectLst/>
        </p:spPr>
        <p:txBody>
          <a:bodyPr/>
          <a:lstStyle/>
          <a:p>
            <a:endParaRPr lang="fr-CA"/>
          </a:p>
        </p:txBody>
      </p:sp>
      <p:sp>
        <p:nvSpPr>
          <p:cNvPr id="26" name="Line 34"/>
          <p:cNvSpPr>
            <a:spLocks noChangeShapeType="1"/>
          </p:cNvSpPr>
          <p:nvPr/>
        </p:nvSpPr>
        <p:spPr bwMode="auto">
          <a:xfrm>
            <a:off x="7164388" y="1917700"/>
            <a:ext cx="0" cy="1295400"/>
          </a:xfrm>
          <a:prstGeom prst="line">
            <a:avLst/>
          </a:prstGeom>
          <a:noFill/>
          <a:ln w="9525">
            <a:solidFill>
              <a:srgbClr val="FF0000"/>
            </a:solidFill>
            <a:round/>
            <a:headEnd/>
            <a:tailEnd/>
          </a:ln>
          <a:effectLst/>
        </p:spPr>
        <p:txBody>
          <a:bodyPr/>
          <a:lstStyle/>
          <a:p>
            <a:endParaRPr lang="fr-CA"/>
          </a:p>
        </p:txBody>
      </p:sp>
      <p:sp>
        <p:nvSpPr>
          <p:cNvPr id="27" name="Line 35"/>
          <p:cNvSpPr>
            <a:spLocks noChangeShapeType="1"/>
          </p:cNvSpPr>
          <p:nvPr/>
        </p:nvSpPr>
        <p:spPr bwMode="auto">
          <a:xfrm flipH="1">
            <a:off x="7164388" y="3213100"/>
            <a:ext cx="1873250" cy="0"/>
          </a:xfrm>
          <a:prstGeom prst="line">
            <a:avLst/>
          </a:prstGeom>
          <a:noFill/>
          <a:ln w="9525">
            <a:solidFill>
              <a:srgbClr val="FF0000"/>
            </a:solidFill>
            <a:round/>
            <a:headEnd/>
            <a:tailEnd/>
          </a:ln>
          <a:effectLst/>
        </p:spPr>
        <p:txBody>
          <a:bodyPr/>
          <a:lstStyle/>
          <a:p>
            <a:endParaRPr lang="fr-CA"/>
          </a:p>
        </p:txBody>
      </p:sp>
      <p:sp>
        <p:nvSpPr>
          <p:cNvPr id="28" name="Line 36"/>
          <p:cNvSpPr>
            <a:spLocks noChangeShapeType="1"/>
          </p:cNvSpPr>
          <p:nvPr/>
        </p:nvSpPr>
        <p:spPr bwMode="auto">
          <a:xfrm flipV="1">
            <a:off x="7021513" y="1917700"/>
            <a:ext cx="0" cy="1295400"/>
          </a:xfrm>
          <a:prstGeom prst="line">
            <a:avLst/>
          </a:prstGeom>
          <a:noFill/>
          <a:ln w="9525">
            <a:solidFill>
              <a:srgbClr val="FF0000"/>
            </a:solidFill>
            <a:round/>
            <a:headEnd/>
            <a:tailEnd/>
          </a:ln>
          <a:effectLst/>
        </p:spPr>
        <p:txBody>
          <a:bodyPr/>
          <a:lstStyle/>
          <a:p>
            <a:endParaRPr lang="fr-CA"/>
          </a:p>
        </p:txBody>
      </p:sp>
      <p:sp>
        <p:nvSpPr>
          <p:cNvPr id="29" name="Line 37"/>
          <p:cNvSpPr>
            <a:spLocks noChangeShapeType="1"/>
          </p:cNvSpPr>
          <p:nvPr/>
        </p:nvSpPr>
        <p:spPr bwMode="auto">
          <a:xfrm flipV="1">
            <a:off x="5005388" y="1917700"/>
            <a:ext cx="0" cy="1295400"/>
          </a:xfrm>
          <a:prstGeom prst="line">
            <a:avLst/>
          </a:prstGeom>
          <a:noFill/>
          <a:ln w="9525">
            <a:solidFill>
              <a:srgbClr val="FF0000"/>
            </a:solidFill>
            <a:round/>
            <a:headEnd/>
            <a:tailEnd/>
          </a:ln>
          <a:effectLst/>
        </p:spPr>
        <p:txBody>
          <a:bodyPr/>
          <a:lstStyle/>
          <a:p>
            <a:endParaRPr lang="fr-CA"/>
          </a:p>
        </p:txBody>
      </p:sp>
      <p:sp>
        <p:nvSpPr>
          <p:cNvPr id="30" name="Line 38"/>
          <p:cNvSpPr>
            <a:spLocks noChangeShapeType="1"/>
          </p:cNvSpPr>
          <p:nvPr/>
        </p:nvSpPr>
        <p:spPr bwMode="auto">
          <a:xfrm flipH="1">
            <a:off x="5005388" y="1917700"/>
            <a:ext cx="2016125" cy="0"/>
          </a:xfrm>
          <a:prstGeom prst="line">
            <a:avLst/>
          </a:prstGeom>
          <a:noFill/>
          <a:ln w="9525">
            <a:solidFill>
              <a:srgbClr val="FF0000"/>
            </a:solidFill>
            <a:round/>
            <a:headEnd/>
            <a:tailEnd/>
          </a:ln>
          <a:effectLst/>
        </p:spPr>
        <p:txBody>
          <a:bodyPr/>
          <a:lstStyle/>
          <a:p>
            <a:endParaRPr lang="fr-CA"/>
          </a:p>
        </p:txBody>
      </p:sp>
      <p:sp>
        <p:nvSpPr>
          <p:cNvPr id="31" name="Line 39"/>
          <p:cNvSpPr>
            <a:spLocks noChangeShapeType="1"/>
          </p:cNvSpPr>
          <p:nvPr/>
        </p:nvSpPr>
        <p:spPr bwMode="auto">
          <a:xfrm>
            <a:off x="5005388" y="3213100"/>
            <a:ext cx="2016125" cy="0"/>
          </a:xfrm>
          <a:prstGeom prst="line">
            <a:avLst/>
          </a:prstGeom>
          <a:noFill/>
          <a:ln w="9525">
            <a:solidFill>
              <a:srgbClr val="FF0000"/>
            </a:solidFill>
            <a:round/>
            <a:headEnd/>
            <a:tailEnd/>
          </a:ln>
          <a:effectLst/>
        </p:spPr>
        <p:txBody>
          <a:bodyPr/>
          <a:lstStyle/>
          <a:p>
            <a:endParaRPr lang="fr-CA"/>
          </a:p>
        </p:txBody>
      </p:sp>
      <p:sp>
        <p:nvSpPr>
          <p:cNvPr id="33" name="Rectangle 32"/>
          <p:cNvSpPr/>
          <p:nvPr/>
        </p:nvSpPr>
        <p:spPr>
          <a:xfrm>
            <a:off x="2209800" y="1752600"/>
            <a:ext cx="2438400" cy="1371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p:cNvSpPr/>
          <p:nvPr/>
        </p:nvSpPr>
        <p:spPr>
          <a:xfrm>
            <a:off x="4038600" y="3276600"/>
            <a:ext cx="2209800" cy="1066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4038600" y="2667000"/>
            <a:ext cx="8382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4724400" y="3962400"/>
            <a:ext cx="11430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p:cNvSpPr/>
          <p:nvPr/>
        </p:nvSpPr>
        <p:spPr>
          <a:xfrm>
            <a:off x="4419600" y="3886200"/>
            <a:ext cx="1143000" cy="60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Line 24"/>
          <p:cNvSpPr>
            <a:spLocks noChangeShapeType="1"/>
          </p:cNvSpPr>
          <p:nvPr/>
        </p:nvSpPr>
        <p:spPr bwMode="auto">
          <a:xfrm>
            <a:off x="2133600" y="5943600"/>
            <a:ext cx="2232025" cy="0"/>
          </a:xfrm>
          <a:prstGeom prst="line">
            <a:avLst/>
          </a:prstGeom>
          <a:noFill/>
          <a:ln w="9525">
            <a:solidFill>
              <a:srgbClr val="FF0000"/>
            </a:solidFill>
            <a:round/>
            <a:headEnd/>
            <a:tailEnd/>
          </a:ln>
          <a:effectLst/>
        </p:spPr>
        <p:txBody>
          <a:bodyPr/>
          <a:lstStyle/>
          <a:p>
            <a:endParaRPr lang="fr-CA"/>
          </a:p>
        </p:txBody>
      </p:sp>
      <p:sp>
        <p:nvSpPr>
          <p:cNvPr id="42" name="TextBox 41"/>
          <p:cNvSpPr txBox="1"/>
          <p:nvPr/>
        </p:nvSpPr>
        <p:spPr>
          <a:xfrm>
            <a:off x="4114800" y="685800"/>
            <a:ext cx="1295400" cy="523220"/>
          </a:xfrm>
          <a:prstGeom prst="rect">
            <a:avLst/>
          </a:prstGeom>
          <a:noFill/>
        </p:spPr>
        <p:txBody>
          <a:bodyPr wrap="square" rtlCol="0">
            <a:spAutoFit/>
          </a:bodyPr>
          <a:lstStyle/>
          <a:p>
            <a:r>
              <a:rPr lang="en-GB" sz="2800" b="1" dirty="0" smtClean="0">
                <a:solidFill>
                  <a:srgbClr val="FF0000"/>
                </a:solidFill>
              </a:rPr>
              <a:t>/</a:t>
            </a:r>
            <a:endParaRPr lang="en-GB" sz="2800" b="1" dirty="0">
              <a:solidFill>
                <a:srgbClr val="FF0000"/>
              </a:solidFill>
            </a:endParaRPr>
          </a:p>
        </p:txBody>
      </p:sp>
      <p:sp>
        <p:nvSpPr>
          <p:cNvPr id="43" name="TextBox 42"/>
          <p:cNvSpPr txBox="1"/>
          <p:nvPr/>
        </p:nvSpPr>
        <p:spPr>
          <a:xfrm>
            <a:off x="2667000" y="1153180"/>
            <a:ext cx="1295400" cy="523220"/>
          </a:xfrm>
          <a:prstGeom prst="rect">
            <a:avLst/>
          </a:prstGeom>
          <a:noFill/>
        </p:spPr>
        <p:txBody>
          <a:bodyPr wrap="square" rtlCol="0">
            <a:spAutoFit/>
          </a:bodyPr>
          <a:lstStyle/>
          <a:p>
            <a:r>
              <a:rPr lang="en-GB" sz="2800" b="1" dirty="0" smtClean="0">
                <a:solidFill>
                  <a:srgbClr val="FF0000"/>
                </a:solidFill>
              </a:rPr>
              <a:t>/</a:t>
            </a:r>
            <a:endParaRPr lang="en-GB" sz="2800" b="1" dirty="0">
              <a:solidFill>
                <a:srgbClr val="FF0000"/>
              </a:solidFill>
            </a:endParaRPr>
          </a:p>
        </p:txBody>
      </p:sp>
      <p:pic>
        <p:nvPicPr>
          <p:cNvPr id="44" name="Picture 43" descr="banner.gif"/>
          <p:cNvPicPr>
            <a:picLocks noChangeAspect="1"/>
          </p:cNvPicPr>
          <p:nvPr/>
        </p:nvPicPr>
        <p:blipFill>
          <a:blip r:embed="rId3"/>
          <a:stretch>
            <a:fillRect/>
          </a:stretch>
        </p:blipFill>
        <p:spPr>
          <a:xfrm>
            <a:off x="0" y="6259173"/>
            <a:ext cx="9144000" cy="598827"/>
          </a:xfrm>
          <a:prstGeom prst="rect">
            <a:avLst/>
          </a:prstGeom>
        </p:spPr>
      </p:pic>
      <p:sp>
        <p:nvSpPr>
          <p:cNvPr id="45"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46" name="TextBox 45"/>
          <p:cNvSpPr txBox="1"/>
          <p:nvPr/>
        </p:nvSpPr>
        <p:spPr>
          <a:xfrm>
            <a:off x="8001000" y="6336268"/>
            <a:ext cx="1143000" cy="369332"/>
          </a:xfrm>
          <a:prstGeom prst="rect">
            <a:avLst/>
          </a:prstGeom>
          <a:noFill/>
        </p:spPr>
        <p:txBody>
          <a:bodyPr wrap="square" rtlCol="0">
            <a:spAutoFit/>
          </a:bodyPr>
          <a:lstStyle/>
          <a:p>
            <a:pPr algn="r"/>
            <a:r>
              <a:rPr lang="fr-CA" dirty="0" smtClean="0"/>
              <a:t>34</a:t>
            </a:r>
            <a:endParaRPr lang="fr-CA" dirty="0"/>
          </a:p>
        </p:txBody>
      </p:sp>
      <p:pic>
        <p:nvPicPr>
          <p:cNvPr id="32" name="Picture 31" descr="fail.gif"/>
          <p:cNvPicPr>
            <a:picLocks noChangeAspect="1"/>
          </p:cNvPicPr>
          <p:nvPr/>
        </p:nvPicPr>
        <p:blipFill>
          <a:blip r:embed="rId4"/>
          <a:stretch>
            <a:fillRect/>
          </a:stretch>
        </p:blipFill>
        <p:spPr>
          <a:xfrm>
            <a:off x="3977640" y="3620869"/>
            <a:ext cx="5090160" cy="830580"/>
          </a:xfrm>
          <a:prstGeom prst="rect">
            <a:avLst/>
          </a:prstGeom>
          <a:ln>
            <a:noFill/>
          </a:ln>
          <a:effectLst>
            <a:outerShdw blurRad="190500" algn="tl" rotWithShape="0">
              <a:srgbClr val="000000">
                <a:alpha val="70000"/>
              </a:srgbClr>
            </a:outerShdw>
          </a:effectLst>
        </p:spPr>
      </p:pic>
      <p:sp>
        <p:nvSpPr>
          <p:cNvPr id="34" name="TextBox 33"/>
          <p:cNvSpPr txBox="1"/>
          <p:nvPr/>
        </p:nvSpPr>
        <p:spPr>
          <a:xfrm>
            <a:off x="3962400" y="4459069"/>
            <a:ext cx="5029200" cy="646331"/>
          </a:xfrm>
          <a:prstGeom prst="rect">
            <a:avLst/>
          </a:prstGeom>
          <a:solidFill>
            <a:schemeClr val="bg1"/>
          </a:solidFill>
        </p:spPr>
        <p:txBody>
          <a:bodyPr wrap="square" rtlCol="0">
            <a:spAutoFit/>
          </a:bodyPr>
          <a:lstStyle/>
          <a:p>
            <a:pPr algn="ctr"/>
            <a:r>
              <a:rPr lang="en-GB" dirty="0" smtClean="0"/>
              <a:t>We always guarantee that F ≤ 50. Other categories vary based on overall class performance.</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iterate type="lt">
                                    <p:tmPct val="5000"/>
                                  </p:iterate>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90"/>
                                          </p:val>
                                        </p:tav>
                                        <p:tav tm="100000">
                                          <p:val>
                                            <p:fltVal val="0"/>
                                          </p:val>
                                        </p:tav>
                                      </p:tavLst>
                                    </p:anim>
                                    <p:animEffect transition="in" filter="fade">
                                      <p:cBhvr>
                                        <p:cTn id="10" dur="500"/>
                                        <p:tgtEl>
                                          <p:spTgt spid="12"/>
                                        </p:tgtEl>
                                      </p:cBhvr>
                                    </p:animEffect>
                                  </p:childTnLst>
                                </p:cTn>
                              </p:par>
                              <p:par>
                                <p:cTn id="11" presetID="31" presetClass="entr" presetSubtype="0" fill="hold" grpId="0" nodeType="withEffect">
                                  <p:stCondLst>
                                    <p:cond delay="0"/>
                                  </p:stCondLst>
                                  <p:iterate type="lt">
                                    <p:tmPct val="5000"/>
                                  </p:iterate>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 calcmode="lin" valueType="num">
                                      <p:cBhvr>
                                        <p:cTn id="15" dur="500" fill="hold"/>
                                        <p:tgtEl>
                                          <p:spTgt spid="13"/>
                                        </p:tgtEl>
                                        <p:attrNameLst>
                                          <p:attrName>style.rotation</p:attrName>
                                        </p:attrNameLst>
                                      </p:cBhvr>
                                      <p:tavLst>
                                        <p:tav tm="0">
                                          <p:val>
                                            <p:fltVal val="90"/>
                                          </p:val>
                                        </p:tav>
                                        <p:tav tm="100000">
                                          <p:val>
                                            <p:fltVal val="0"/>
                                          </p:val>
                                        </p:tav>
                                      </p:tavLst>
                                    </p:anim>
                                    <p:animEffect transition="in" filter="fade">
                                      <p:cBhvr>
                                        <p:cTn id="16" dur="500"/>
                                        <p:tgtEl>
                                          <p:spTgt spid="13"/>
                                        </p:tgtEl>
                                      </p:cBhvr>
                                    </p:animEffect>
                                  </p:childTnLst>
                                </p:cTn>
                              </p:par>
                              <p:par>
                                <p:cTn id="17" presetID="31" presetClass="entr" presetSubtype="0" fill="hold" grpId="0" nodeType="withEffect">
                                  <p:stCondLst>
                                    <p:cond delay="0"/>
                                  </p:stCondLst>
                                  <p:iterate type="lt">
                                    <p:tmPct val="5000"/>
                                  </p:iterate>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 calcmode="lin" valueType="num">
                                      <p:cBhvr>
                                        <p:cTn id="21" dur="500" fill="hold"/>
                                        <p:tgtEl>
                                          <p:spTgt spid="14"/>
                                        </p:tgtEl>
                                        <p:attrNameLst>
                                          <p:attrName>style.rotation</p:attrName>
                                        </p:attrNameLst>
                                      </p:cBhvr>
                                      <p:tavLst>
                                        <p:tav tm="0">
                                          <p:val>
                                            <p:fltVal val="90"/>
                                          </p:val>
                                        </p:tav>
                                        <p:tav tm="100000">
                                          <p:val>
                                            <p:fltVal val="0"/>
                                          </p:val>
                                        </p:tav>
                                      </p:tavLst>
                                    </p:anim>
                                    <p:animEffect transition="in" filter="fade">
                                      <p:cBhvr>
                                        <p:cTn id="22" dur="500"/>
                                        <p:tgtEl>
                                          <p:spTgt spid="14"/>
                                        </p:tgtEl>
                                      </p:cBhvr>
                                    </p:animEffect>
                                  </p:childTnLst>
                                </p:cTn>
                              </p:par>
                              <p:par>
                                <p:cTn id="23" presetID="31" presetClass="entr" presetSubtype="0" fill="hold" grpId="0" nodeType="withEffect">
                                  <p:stCondLst>
                                    <p:cond delay="0"/>
                                  </p:stCondLst>
                                  <p:iterate type="lt">
                                    <p:tmPct val="5000"/>
                                  </p:iterate>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 calcmode="lin" valueType="num">
                                      <p:cBhvr>
                                        <p:cTn id="27" dur="500" fill="hold"/>
                                        <p:tgtEl>
                                          <p:spTgt spid="15"/>
                                        </p:tgtEl>
                                        <p:attrNameLst>
                                          <p:attrName>style.rotation</p:attrName>
                                        </p:attrNameLst>
                                      </p:cBhvr>
                                      <p:tavLst>
                                        <p:tav tm="0">
                                          <p:val>
                                            <p:fltVal val="90"/>
                                          </p:val>
                                        </p:tav>
                                        <p:tav tm="100000">
                                          <p:val>
                                            <p:fltVal val="0"/>
                                          </p:val>
                                        </p:tav>
                                      </p:tavLst>
                                    </p:anim>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31" presetClass="entr" presetSubtype="0" fill="hold" grpId="0" nodeType="clickEffect">
                                  <p:stCondLst>
                                    <p:cond delay="0"/>
                                  </p:stCondLst>
                                  <p:iterate type="lt">
                                    <p:tmPct val="5000"/>
                                  </p:iterate>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 calcmode="lin" valueType="num">
                                      <p:cBhvr>
                                        <p:cTn id="35" dur="500" fill="hold"/>
                                        <p:tgtEl>
                                          <p:spTgt spid="16"/>
                                        </p:tgtEl>
                                        <p:attrNameLst>
                                          <p:attrName>style.rotation</p:attrName>
                                        </p:attrNameLst>
                                      </p:cBhvr>
                                      <p:tavLst>
                                        <p:tav tm="0">
                                          <p:val>
                                            <p:fltVal val="90"/>
                                          </p:val>
                                        </p:tav>
                                        <p:tav tm="100000">
                                          <p:val>
                                            <p:fltVal val="0"/>
                                          </p:val>
                                        </p:tav>
                                      </p:tavLst>
                                    </p:anim>
                                    <p:animEffect transition="in" filter="fade">
                                      <p:cBhvr>
                                        <p:cTn id="36" dur="500"/>
                                        <p:tgtEl>
                                          <p:spTgt spid="16"/>
                                        </p:tgtEl>
                                      </p:cBhvr>
                                    </p:animEffect>
                                  </p:childTnLst>
                                </p:cTn>
                              </p:par>
                              <p:par>
                                <p:cTn id="37" presetID="31" presetClass="entr" presetSubtype="0" fill="hold" grpId="0" nodeType="withEffect">
                                  <p:stCondLst>
                                    <p:cond delay="0"/>
                                  </p:stCondLst>
                                  <p:iterate type="lt">
                                    <p:tmPct val="5000"/>
                                  </p:iterate>
                                  <p:childTnLst>
                                    <p:set>
                                      <p:cBhvr>
                                        <p:cTn id="38" dur="1" fill="hold">
                                          <p:stCondLst>
                                            <p:cond delay="0"/>
                                          </p:stCondLst>
                                        </p:cTn>
                                        <p:tgtEl>
                                          <p:spTgt spid="17"/>
                                        </p:tgtEl>
                                        <p:attrNameLst>
                                          <p:attrName>style.visibility</p:attrName>
                                        </p:attrNameLst>
                                      </p:cBhvr>
                                      <p:to>
                                        <p:strVal val="visible"/>
                                      </p:to>
                                    </p:set>
                                    <p:anim calcmode="lin" valueType="num">
                                      <p:cBhvr>
                                        <p:cTn id="39" dur="500" fill="hold"/>
                                        <p:tgtEl>
                                          <p:spTgt spid="17"/>
                                        </p:tgtEl>
                                        <p:attrNameLst>
                                          <p:attrName>ppt_w</p:attrName>
                                        </p:attrNameLst>
                                      </p:cBhvr>
                                      <p:tavLst>
                                        <p:tav tm="0">
                                          <p:val>
                                            <p:fltVal val="0"/>
                                          </p:val>
                                        </p:tav>
                                        <p:tav tm="100000">
                                          <p:val>
                                            <p:strVal val="#ppt_w"/>
                                          </p:val>
                                        </p:tav>
                                      </p:tavLst>
                                    </p:anim>
                                    <p:anim calcmode="lin" valueType="num">
                                      <p:cBhvr>
                                        <p:cTn id="40" dur="500" fill="hold"/>
                                        <p:tgtEl>
                                          <p:spTgt spid="17"/>
                                        </p:tgtEl>
                                        <p:attrNameLst>
                                          <p:attrName>ppt_h</p:attrName>
                                        </p:attrNameLst>
                                      </p:cBhvr>
                                      <p:tavLst>
                                        <p:tav tm="0">
                                          <p:val>
                                            <p:fltVal val="0"/>
                                          </p:val>
                                        </p:tav>
                                        <p:tav tm="100000">
                                          <p:val>
                                            <p:strVal val="#ppt_h"/>
                                          </p:val>
                                        </p:tav>
                                      </p:tavLst>
                                    </p:anim>
                                    <p:anim calcmode="lin" valueType="num">
                                      <p:cBhvr>
                                        <p:cTn id="41" dur="500" fill="hold"/>
                                        <p:tgtEl>
                                          <p:spTgt spid="17"/>
                                        </p:tgtEl>
                                        <p:attrNameLst>
                                          <p:attrName>style.rotation</p:attrName>
                                        </p:attrNameLst>
                                      </p:cBhvr>
                                      <p:tavLst>
                                        <p:tav tm="0">
                                          <p:val>
                                            <p:fltVal val="90"/>
                                          </p:val>
                                        </p:tav>
                                        <p:tav tm="100000">
                                          <p:val>
                                            <p:fltVal val="0"/>
                                          </p:val>
                                        </p:tav>
                                      </p:tavLst>
                                    </p:anim>
                                    <p:animEffect transition="in" filter="fade">
                                      <p:cBhvr>
                                        <p:cTn id="42" dur="500"/>
                                        <p:tgtEl>
                                          <p:spTgt spid="17"/>
                                        </p:tgtEl>
                                      </p:cBhvr>
                                    </p:animEffect>
                                  </p:childTnLst>
                                </p:cTn>
                              </p:par>
                              <p:par>
                                <p:cTn id="43" presetID="31" presetClass="entr" presetSubtype="0" fill="hold" grpId="0" nodeType="withEffect">
                                  <p:stCondLst>
                                    <p:cond delay="0"/>
                                  </p:stCondLst>
                                  <p:iterate type="lt">
                                    <p:tmPct val="5000"/>
                                  </p:iterate>
                                  <p:childTnLst>
                                    <p:set>
                                      <p:cBhvr>
                                        <p:cTn id="44" dur="1" fill="hold">
                                          <p:stCondLst>
                                            <p:cond delay="0"/>
                                          </p:stCondLst>
                                        </p:cTn>
                                        <p:tgtEl>
                                          <p:spTgt spid="18"/>
                                        </p:tgtEl>
                                        <p:attrNameLst>
                                          <p:attrName>style.visibility</p:attrName>
                                        </p:attrNameLst>
                                      </p:cBhvr>
                                      <p:to>
                                        <p:strVal val="visible"/>
                                      </p:to>
                                    </p:set>
                                    <p:anim calcmode="lin" valueType="num">
                                      <p:cBhvr>
                                        <p:cTn id="45" dur="500" fill="hold"/>
                                        <p:tgtEl>
                                          <p:spTgt spid="18"/>
                                        </p:tgtEl>
                                        <p:attrNameLst>
                                          <p:attrName>ppt_w</p:attrName>
                                        </p:attrNameLst>
                                      </p:cBhvr>
                                      <p:tavLst>
                                        <p:tav tm="0">
                                          <p:val>
                                            <p:fltVal val="0"/>
                                          </p:val>
                                        </p:tav>
                                        <p:tav tm="100000">
                                          <p:val>
                                            <p:strVal val="#ppt_w"/>
                                          </p:val>
                                        </p:tav>
                                      </p:tavLst>
                                    </p:anim>
                                    <p:anim calcmode="lin" valueType="num">
                                      <p:cBhvr>
                                        <p:cTn id="46" dur="500" fill="hold"/>
                                        <p:tgtEl>
                                          <p:spTgt spid="18"/>
                                        </p:tgtEl>
                                        <p:attrNameLst>
                                          <p:attrName>ppt_h</p:attrName>
                                        </p:attrNameLst>
                                      </p:cBhvr>
                                      <p:tavLst>
                                        <p:tav tm="0">
                                          <p:val>
                                            <p:fltVal val="0"/>
                                          </p:val>
                                        </p:tav>
                                        <p:tav tm="100000">
                                          <p:val>
                                            <p:strVal val="#ppt_h"/>
                                          </p:val>
                                        </p:tav>
                                      </p:tavLst>
                                    </p:anim>
                                    <p:anim calcmode="lin" valueType="num">
                                      <p:cBhvr>
                                        <p:cTn id="47" dur="500" fill="hold"/>
                                        <p:tgtEl>
                                          <p:spTgt spid="18"/>
                                        </p:tgtEl>
                                        <p:attrNameLst>
                                          <p:attrName>style.rotation</p:attrName>
                                        </p:attrNameLst>
                                      </p:cBhvr>
                                      <p:tavLst>
                                        <p:tav tm="0">
                                          <p:val>
                                            <p:fltVal val="90"/>
                                          </p:val>
                                        </p:tav>
                                        <p:tav tm="100000">
                                          <p:val>
                                            <p:fltVal val="0"/>
                                          </p:val>
                                        </p:tav>
                                      </p:tavLst>
                                    </p:anim>
                                    <p:animEffect transition="in" filter="fade">
                                      <p:cBhvr>
                                        <p:cTn id="48" dur="500"/>
                                        <p:tgtEl>
                                          <p:spTgt spid="18"/>
                                        </p:tgtEl>
                                      </p:cBhvr>
                                    </p:animEffect>
                                  </p:childTnLst>
                                </p:cTn>
                              </p:par>
                              <p:par>
                                <p:cTn id="49" presetID="10"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31" presetClass="entr" presetSubtype="0" fill="hold" grpId="0" nodeType="withEffect">
                                  <p:stCondLst>
                                    <p:cond delay="0"/>
                                  </p:stCondLst>
                                  <p:iterate type="lt">
                                    <p:tmPct val="5000"/>
                                  </p:iterate>
                                  <p:childTnLst>
                                    <p:set>
                                      <p:cBhvr>
                                        <p:cTn id="56" dur="1" fill="hold">
                                          <p:stCondLst>
                                            <p:cond delay="0"/>
                                          </p:stCondLst>
                                        </p:cTn>
                                        <p:tgtEl>
                                          <p:spTgt spid="41"/>
                                        </p:tgtEl>
                                        <p:attrNameLst>
                                          <p:attrName>style.visibility</p:attrName>
                                        </p:attrNameLst>
                                      </p:cBhvr>
                                      <p:to>
                                        <p:strVal val="visible"/>
                                      </p:to>
                                    </p:set>
                                    <p:anim calcmode="lin" valueType="num">
                                      <p:cBhvr>
                                        <p:cTn id="57" dur="500" fill="hold"/>
                                        <p:tgtEl>
                                          <p:spTgt spid="41"/>
                                        </p:tgtEl>
                                        <p:attrNameLst>
                                          <p:attrName>ppt_w</p:attrName>
                                        </p:attrNameLst>
                                      </p:cBhvr>
                                      <p:tavLst>
                                        <p:tav tm="0">
                                          <p:val>
                                            <p:fltVal val="0"/>
                                          </p:val>
                                        </p:tav>
                                        <p:tav tm="100000">
                                          <p:val>
                                            <p:strVal val="#ppt_w"/>
                                          </p:val>
                                        </p:tav>
                                      </p:tavLst>
                                    </p:anim>
                                    <p:anim calcmode="lin" valueType="num">
                                      <p:cBhvr>
                                        <p:cTn id="58" dur="500" fill="hold"/>
                                        <p:tgtEl>
                                          <p:spTgt spid="41"/>
                                        </p:tgtEl>
                                        <p:attrNameLst>
                                          <p:attrName>ppt_h</p:attrName>
                                        </p:attrNameLst>
                                      </p:cBhvr>
                                      <p:tavLst>
                                        <p:tav tm="0">
                                          <p:val>
                                            <p:fltVal val="0"/>
                                          </p:val>
                                        </p:tav>
                                        <p:tav tm="100000">
                                          <p:val>
                                            <p:strVal val="#ppt_h"/>
                                          </p:val>
                                        </p:tav>
                                      </p:tavLst>
                                    </p:anim>
                                    <p:anim calcmode="lin" valueType="num">
                                      <p:cBhvr>
                                        <p:cTn id="59" dur="500" fill="hold"/>
                                        <p:tgtEl>
                                          <p:spTgt spid="41"/>
                                        </p:tgtEl>
                                        <p:attrNameLst>
                                          <p:attrName>style.rotation</p:attrName>
                                        </p:attrNameLst>
                                      </p:cBhvr>
                                      <p:tavLst>
                                        <p:tav tm="0">
                                          <p:val>
                                            <p:fltVal val="90"/>
                                          </p:val>
                                        </p:tav>
                                        <p:tav tm="100000">
                                          <p:val>
                                            <p:fltVal val="0"/>
                                          </p:val>
                                        </p:tav>
                                      </p:tavLst>
                                    </p:anim>
                                    <p:animEffect transition="in" filter="fade">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iterate type="lt">
                                    <p:tmPct val="5000"/>
                                  </p:iterate>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90"/>
                                          </p:val>
                                        </p:tav>
                                        <p:tav tm="100000">
                                          <p:val>
                                            <p:fltVal val="0"/>
                                          </p:val>
                                        </p:tav>
                                      </p:tavLst>
                                    </p:anim>
                                    <p:animEffect transition="in" filter="fade">
                                      <p:cBhvr>
                                        <p:cTn id="68" dur="500"/>
                                        <p:tgtEl>
                                          <p:spTgt spid="30"/>
                                        </p:tgtEl>
                                      </p:cBhvr>
                                    </p:animEffect>
                                  </p:childTnLst>
                                </p:cTn>
                              </p:par>
                              <p:par>
                                <p:cTn id="69" presetID="31" presetClass="entr" presetSubtype="0" fill="hold" grpId="0" nodeType="withEffect">
                                  <p:stCondLst>
                                    <p:cond delay="0"/>
                                  </p:stCondLst>
                                  <p:iterate type="lt">
                                    <p:tmPct val="5000"/>
                                  </p:iterate>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90"/>
                                          </p:val>
                                        </p:tav>
                                        <p:tav tm="100000">
                                          <p:val>
                                            <p:fltVal val="0"/>
                                          </p:val>
                                        </p:tav>
                                      </p:tavLst>
                                    </p:anim>
                                    <p:animEffect transition="in" filter="fade">
                                      <p:cBhvr>
                                        <p:cTn id="74" dur="500"/>
                                        <p:tgtEl>
                                          <p:spTgt spid="29"/>
                                        </p:tgtEl>
                                      </p:cBhvr>
                                    </p:animEffect>
                                  </p:childTnLst>
                                </p:cTn>
                              </p:par>
                              <p:par>
                                <p:cTn id="75" presetID="31" presetClass="entr" presetSubtype="0" fill="hold" grpId="0" nodeType="withEffect">
                                  <p:stCondLst>
                                    <p:cond delay="0"/>
                                  </p:stCondLst>
                                  <p:iterate type="lt">
                                    <p:tmPct val="5000"/>
                                  </p:iterate>
                                  <p:childTnLst>
                                    <p:set>
                                      <p:cBhvr>
                                        <p:cTn id="76" dur="1" fill="hold">
                                          <p:stCondLst>
                                            <p:cond delay="0"/>
                                          </p:stCondLst>
                                        </p:cTn>
                                        <p:tgtEl>
                                          <p:spTgt spid="31"/>
                                        </p:tgtEl>
                                        <p:attrNameLst>
                                          <p:attrName>style.visibility</p:attrName>
                                        </p:attrNameLst>
                                      </p:cBhvr>
                                      <p:to>
                                        <p:strVal val="visible"/>
                                      </p:to>
                                    </p:set>
                                    <p:anim calcmode="lin" valueType="num">
                                      <p:cBhvr>
                                        <p:cTn id="77" dur="500" fill="hold"/>
                                        <p:tgtEl>
                                          <p:spTgt spid="31"/>
                                        </p:tgtEl>
                                        <p:attrNameLst>
                                          <p:attrName>ppt_w</p:attrName>
                                        </p:attrNameLst>
                                      </p:cBhvr>
                                      <p:tavLst>
                                        <p:tav tm="0">
                                          <p:val>
                                            <p:fltVal val="0"/>
                                          </p:val>
                                        </p:tav>
                                        <p:tav tm="100000">
                                          <p:val>
                                            <p:strVal val="#ppt_w"/>
                                          </p:val>
                                        </p:tav>
                                      </p:tavLst>
                                    </p:anim>
                                    <p:anim calcmode="lin" valueType="num">
                                      <p:cBhvr>
                                        <p:cTn id="78" dur="500" fill="hold"/>
                                        <p:tgtEl>
                                          <p:spTgt spid="31"/>
                                        </p:tgtEl>
                                        <p:attrNameLst>
                                          <p:attrName>ppt_h</p:attrName>
                                        </p:attrNameLst>
                                      </p:cBhvr>
                                      <p:tavLst>
                                        <p:tav tm="0">
                                          <p:val>
                                            <p:fltVal val="0"/>
                                          </p:val>
                                        </p:tav>
                                        <p:tav tm="100000">
                                          <p:val>
                                            <p:strVal val="#ppt_h"/>
                                          </p:val>
                                        </p:tav>
                                      </p:tavLst>
                                    </p:anim>
                                    <p:anim calcmode="lin" valueType="num">
                                      <p:cBhvr>
                                        <p:cTn id="79" dur="500" fill="hold"/>
                                        <p:tgtEl>
                                          <p:spTgt spid="31"/>
                                        </p:tgtEl>
                                        <p:attrNameLst>
                                          <p:attrName>style.rotation</p:attrName>
                                        </p:attrNameLst>
                                      </p:cBhvr>
                                      <p:tavLst>
                                        <p:tav tm="0">
                                          <p:val>
                                            <p:fltVal val="90"/>
                                          </p:val>
                                        </p:tav>
                                        <p:tav tm="100000">
                                          <p:val>
                                            <p:fltVal val="0"/>
                                          </p:val>
                                        </p:tav>
                                      </p:tavLst>
                                    </p:anim>
                                    <p:animEffect transition="in" filter="fade">
                                      <p:cBhvr>
                                        <p:cTn id="80" dur="500"/>
                                        <p:tgtEl>
                                          <p:spTgt spid="31"/>
                                        </p:tgtEl>
                                      </p:cBhvr>
                                    </p:animEffect>
                                  </p:childTnLst>
                                </p:cTn>
                              </p:par>
                              <p:par>
                                <p:cTn id="81" presetID="10" presetClass="exit" presetSubtype="0" fill="hold" nodeType="withEffect">
                                  <p:stCondLst>
                                    <p:cond delay="0"/>
                                  </p:stCondLst>
                                  <p:childTnLst>
                                    <p:animEffect transition="out" filter="fade">
                                      <p:cBhvr>
                                        <p:cTn id="82" dur="500"/>
                                        <p:tgtEl>
                                          <p:spTgt spid="32"/>
                                        </p:tgtEl>
                                      </p:cBhvr>
                                    </p:animEffect>
                                    <p:set>
                                      <p:cBhvr>
                                        <p:cTn id="83" dur="1" fill="hold">
                                          <p:stCondLst>
                                            <p:cond delay="499"/>
                                          </p:stCondLst>
                                        </p:cTn>
                                        <p:tgtEl>
                                          <p:spTgt spid="3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4"/>
                                        </p:tgtEl>
                                      </p:cBhvr>
                                    </p:animEffect>
                                    <p:set>
                                      <p:cBhvr>
                                        <p:cTn id="86" dur="1" fill="hold">
                                          <p:stCondLst>
                                            <p:cond delay="499"/>
                                          </p:stCondLst>
                                        </p:cTn>
                                        <p:tgtEl>
                                          <p:spTgt spid="34"/>
                                        </p:tgtEl>
                                        <p:attrNameLst>
                                          <p:attrName>style.visibility</p:attrName>
                                        </p:attrNameLst>
                                      </p:cBhvr>
                                      <p:to>
                                        <p:strVal val="hidden"/>
                                      </p:to>
                                    </p:set>
                                  </p:childTnLst>
                                </p:cTn>
                              </p:par>
                              <p:par>
                                <p:cTn id="87" presetID="31" presetClass="entr" presetSubtype="0" fill="hold" grpId="0" nodeType="withEffect">
                                  <p:stCondLst>
                                    <p:cond delay="0"/>
                                  </p:stCondLst>
                                  <p:iterate type="lt">
                                    <p:tmPct val="5000"/>
                                  </p:iterate>
                                  <p:childTnLst>
                                    <p:set>
                                      <p:cBhvr>
                                        <p:cTn id="88" dur="1" fill="hold">
                                          <p:stCondLst>
                                            <p:cond delay="0"/>
                                          </p:stCondLst>
                                        </p:cTn>
                                        <p:tgtEl>
                                          <p:spTgt spid="28"/>
                                        </p:tgtEl>
                                        <p:attrNameLst>
                                          <p:attrName>style.visibility</p:attrName>
                                        </p:attrNameLst>
                                      </p:cBhvr>
                                      <p:to>
                                        <p:strVal val="visible"/>
                                      </p:to>
                                    </p:set>
                                    <p:anim calcmode="lin" valueType="num">
                                      <p:cBhvr>
                                        <p:cTn id="89" dur="500" fill="hold"/>
                                        <p:tgtEl>
                                          <p:spTgt spid="28"/>
                                        </p:tgtEl>
                                        <p:attrNameLst>
                                          <p:attrName>ppt_w</p:attrName>
                                        </p:attrNameLst>
                                      </p:cBhvr>
                                      <p:tavLst>
                                        <p:tav tm="0">
                                          <p:val>
                                            <p:fltVal val="0"/>
                                          </p:val>
                                        </p:tav>
                                        <p:tav tm="100000">
                                          <p:val>
                                            <p:strVal val="#ppt_w"/>
                                          </p:val>
                                        </p:tav>
                                      </p:tavLst>
                                    </p:anim>
                                    <p:anim calcmode="lin" valueType="num">
                                      <p:cBhvr>
                                        <p:cTn id="90" dur="500" fill="hold"/>
                                        <p:tgtEl>
                                          <p:spTgt spid="28"/>
                                        </p:tgtEl>
                                        <p:attrNameLst>
                                          <p:attrName>ppt_h</p:attrName>
                                        </p:attrNameLst>
                                      </p:cBhvr>
                                      <p:tavLst>
                                        <p:tav tm="0">
                                          <p:val>
                                            <p:fltVal val="0"/>
                                          </p:val>
                                        </p:tav>
                                        <p:tav tm="100000">
                                          <p:val>
                                            <p:strVal val="#ppt_h"/>
                                          </p:val>
                                        </p:tav>
                                      </p:tavLst>
                                    </p:anim>
                                    <p:anim calcmode="lin" valueType="num">
                                      <p:cBhvr>
                                        <p:cTn id="91" dur="500" fill="hold"/>
                                        <p:tgtEl>
                                          <p:spTgt spid="28"/>
                                        </p:tgtEl>
                                        <p:attrNameLst>
                                          <p:attrName>style.rotation</p:attrName>
                                        </p:attrNameLst>
                                      </p:cBhvr>
                                      <p:tavLst>
                                        <p:tav tm="0">
                                          <p:val>
                                            <p:fltVal val="90"/>
                                          </p:val>
                                        </p:tav>
                                        <p:tav tm="100000">
                                          <p:val>
                                            <p:fltVal val="0"/>
                                          </p:val>
                                        </p:tav>
                                      </p:tavLst>
                                    </p:anim>
                                    <p:animEffect transition="in" filter="fade">
                                      <p:cBhvr>
                                        <p:cTn id="92" dur="500"/>
                                        <p:tgtEl>
                                          <p:spTgt spid="28"/>
                                        </p:tgtEl>
                                      </p:cBhvr>
                                    </p:animEffect>
                                  </p:childTnLst>
                                </p:cTn>
                              </p:par>
                            </p:childTnLst>
                          </p:cTn>
                        </p:par>
                      </p:childTnLst>
                    </p:cTn>
                  </p:par>
                  <p:par>
                    <p:cTn id="93" fill="hold">
                      <p:stCondLst>
                        <p:cond delay="indefinite"/>
                      </p:stCondLst>
                      <p:childTnLst>
                        <p:par>
                          <p:cTn id="94" fill="hold">
                            <p:stCondLst>
                              <p:cond delay="0"/>
                            </p:stCondLst>
                            <p:childTnLst>
                              <p:par>
                                <p:cTn id="95" presetID="31" presetClass="entr" presetSubtype="0" fill="hold" grpId="0" nodeType="clickEffect">
                                  <p:stCondLst>
                                    <p:cond delay="0"/>
                                  </p:stCondLst>
                                  <p:iterate type="lt">
                                    <p:tmPct val="5000"/>
                                  </p:iterate>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 calcmode="lin" valueType="num">
                                      <p:cBhvr>
                                        <p:cTn id="99" dur="500" fill="hold"/>
                                        <p:tgtEl>
                                          <p:spTgt spid="24"/>
                                        </p:tgtEl>
                                        <p:attrNameLst>
                                          <p:attrName>style.rotation</p:attrName>
                                        </p:attrNameLst>
                                      </p:cBhvr>
                                      <p:tavLst>
                                        <p:tav tm="0">
                                          <p:val>
                                            <p:fltVal val="90"/>
                                          </p:val>
                                        </p:tav>
                                        <p:tav tm="100000">
                                          <p:val>
                                            <p:fltVal val="0"/>
                                          </p:val>
                                        </p:tav>
                                      </p:tavLst>
                                    </p:anim>
                                    <p:animEffect transition="in" filter="fade">
                                      <p:cBhvr>
                                        <p:cTn id="100" dur="500"/>
                                        <p:tgtEl>
                                          <p:spTgt spid="24"/>
                                        </p:tgtEl>
                                      </p:cBhvr>
                                    </p:animEffect>
                                  </p:childTnLst>
                                </p:cTn>
                              </p:par>
                              <p:par>
                                <p:cTn id="101" presetID="31" presetClass="entr" presetSubtype="0" fill="hold" grpId="0" nodeType="withEffect">
                                  <p:stCondLst>
                                    <p:cond delay="0"/>
                                  </p:stCondLst>
                                  <p:iterate type="lt">
                                    <p:tmPct val="5000"/>
                                  </p:iterate>
                                  <p:childTnLst>
                                    <p:set>
                                      <p:cBhvr>
                                        <p:cTn id="102" dur="1" fill="hold">
                                          <p:stCondLst>
                                            <p:cond delay="0"/>
                                          </p:stCondLst>
                                        </p:cTn>
                                        <p:tgtEl>
                                          <p:spTgt spid="25"/>
                                        </p:tgtEl>
                                        <p:attrNameLst>
                                          <p:attrName>style.visibility</p:attrName>
                                        </p:attrNameLst>
                                      </p:cBhvr>
                                      <p:to>
                                        <p:strVal val="visible"/>
                                      </p:to>
                                    </p:set>
                                    <p:anim calcmode="lin" valueType="num">
                                      <p:cBhvr>
                                        <p:cTn id="103" dur="500" fill="hold"/>
                                        <p:tgtEl>
                                          <p:spTgt spid="25"/>
                                        </p:tgtEl>
                                        <p:attrNameLst>
                                          <p:attrName>ppt_w</p:attrName>
                                        </p:attrNameLst>
                                      </p:cBhvr>
                                      <p:tavLst>
                                        <p:tav tm="0">
                                          <p:val>
                                            <p:fltVal val="0"/>
                                          </p:val>
                                        </p:tav>
                                        <p:tav tm="100000">
                                          <p:val>
                                            <p:strVal val="#ppt_w"/>
                                          </p:val>
                                        </p:tav>
                                      </p:tavLst>
                                    </p:anim>
                                    <p:anim calcmode="lin" valueType="num">
                                      <p:cBhvr>
                                        <p:cTn id="104" dur="500" fill="hold"/>
                                        <p:tgtEl>
                                          <p:spTgt spid="25"/>
                                        </p:tgtEl>
                                        <p:attrNameLst>
                                          <p:attrName>ppt_h</p:attrName>
                                        </p:attrNameLst>
                                      </p:cBhvr>
                                      <p:tavLst>
                                        <p:tav tm="0">
                                          <p:val>
                                            <p:fltVal val="0"/>
                                          </p:val>
                                        </p:tav>
                                        <p:tav tm="100000">
                                          <p:val>
                                            <p:strVal val="#ppt_h"/>
                                          </p:val>
                                        </p:tav>
                                      </p:tavLst>
                                    </p:anim>
                                    <p:anim calcmode="lin" valueType="num">
                                      <p:cBhvr>
                                        <p:cTn id="105" dur="500" fill="hold"/>
                                        <p:tgtEl>
                                          <p:spTgt spid="25"/>
                                        </p:tgtEl>
                                        <p:attrNameLst>
                                          <p:attrName>style.rotation</p:attrName>
                                        </p:attrNameLst>
                                      </p:cBhvr>
                                      <p:tavLst>
                                        <p:tav tm="0">
                                          <p:val>
                                            <p:fltVal val="90"/>
                                          </p:val>
                                        </p:tav>
                                        <p:tav tm="100000">
                                          <p:val>
                                            <p:fltVal val="0"/>
                                          </p:val>
                                        </p:tav>
                                      </p:tavLst>
                                    </p:anim>
                                    <p:animEffect transition="in" filter="fade">
                                      <p:cBhvr>
                                        <p:cTn id="106" dur="500"/>
                                        <p:tgtEl>
                                          <p:spTgt spid="25"/>
                                        </p:tgtEl>
                                      </p:cBhvr>
                                    </p:animEffect>
                                  </p:childTnLst>
                                </p:cTn>
                              </p:par>
                              <p:par>
                                <p:cTn id="107" presetID="31" presetClass="entr" presetSubtype="0" fill="hold" grpId="0" nodeType="withEffect">
                                  <p:stCondLst>
                                    <p:cond delay="0"/>
                                  </p:stCondLst>
                                  <p:iterate type="lt">
                                    <p:tmPct val="5000"/>
                                  </p:iterate>
                                  <p:childTnLst>
                                    <p:set>
                                      <p:cBhvr>
                                        <p:cTn id="108" dur="1" fill="hold">
                                          <p:stCondLst>
                                            <p:cond delay="0"/>
                                          </p:stCondLst>
                                        </p:cTn>
                                        <p:tgtEl>
                                          <p:spTgt spid="26"/>
                                        </p:tgtEl>
                                        <p:attrNameLst>
                                          <p:attrName>style.visibility</p:attrName>
                                        </p:attrNameLst>
                                      </p:cBhvr>
                                      <p:to>
                                        <p:strVal val="visible"/>
                                      </p:to>
                                    </p:set>
                                    <p:anim calcmode="lin" valueType="num">
                                      <p:cBhvr>
                                        <p:cTn id="109" dur="500" fill="hold"/>
                                        <p:tgtEl>
                                          <p:spTgt spid="26"/>
                                        </p:tgtEl>
                                        <p:attrNameLst>
                                          <p:attrName>ppt_w</p:attrName>
                                        </p:attrNameLst>
                                      </p:cBhvr>
                                      <p:tavLst>
                                        <p:tav tm="0">
                                          <p:val>
                                            <p:fltVal val="0"/>
                                          </p:val>
                                        </p:tav>
                                        <p:tav tm="100000">
                                          <p:val>
                                            <p:strVal val="#ppt_w"/>
                                          </p:val>
                                        </p:tav>
                                      </p:tavLst>
                                    </p:anim>
                                    <p:anim calcmode="lin" valueType="num">
                                      <p:cBhvr>
                                        <p:cTn id="110" dur="500" fill="hold"/>
                                        <p:tgtEl>
                                          <p:spTgt spid="26"/>
                                        </p:tgtEl>
                                        <p:attrNameLst>
                                          <p:attrName>ppt_h</p:attrName>
                                        </p:attrNameLst>
                                      </p:cBhvr>
                                      <p:tavLst>
                                        <p:tav tm="0">
                                          <p:val>
                                            <p:fltVal val="0"/>
                                          </p:val>
                                        </p:tav>
                                        <p:tav tm="100000">
                                          <p:val>
                                            <p:strVal val="#ppt_h"/>
                                          </p:val>
                                        </p:tav>
                                      </p:tavLst>
                                    </p:anim>
                                    <p:anim calcmode="lin" valueType="num">
                                      <p:cBhvr>
                                        <p:cTn id="111" dur="500" fill="hold"/>
                                        <p:tgtEl>
                                          <p:spTgt spid="26"/>
                                        </p:tgtEl>
                                        <p:attrNameLst>
                                          <p:attrName>style.rotation</p:attrName>
                                        </p:attrNameLst>
                                      </p:cBhvr>
                                      <p:tavLst>
                                        <p:tav tm="0">
                                          <p:val>
                                            <p:fltVal val="90"/>
                                          </p:val>
                                        </p:tav>
                                        <p:tav tm="100000">
                                          <p:val>
                                            <p:fltVal val="0"/>
                                          </p:val>
                                        </p:tav>
                                      </p:tavLst>
                                    </p:anim>
                                    <p:animEffect transition="in" filter="fade">
                                      <p:cBhvr>
                                        <p:cTn id="112" dur="500"/>
                                        <p:tgtEl>
                                          <p:spTgt spid="26"/>
                                        </p:tgtEl>
                                      </p:cBhvr>
                                    </p:animEffect>
                                  </p:childTnLst>
                                </p:cTn>
                              </p:par>
                              <p:par>
                                <p:cTn id="113" presetID="31" presetClass="entr" presetSubtype="0" fill="hold" grpId="0" nodeType="withEffect">
                                  <p:stCondLst>
                                    <p:cond delay="0"/>
                                  </p:stCondLst>
                                  <p:iterate type="lt">
                                    <p:tmPct val="5000"/>
                                  </p:iterate>
                                  <p:childTnLst>
                                    <p:set>
                                      <p:cBhvr>
                                        <p:cTn id="114" dur="1" fill="hold">
                                          <p:stCondLst>
                                            <p:cond delay="0"/>
                                          </p:stCondLst>
                                        </p:cTn>
                                        <p:tgtEl>
                                          <p:spTgt spid="27"/>
                                        </p:tgtEl>
                                        <p:attrNameLst>
                                          <p:attrName>style.visibility</p:attrName>
                                        </p:attrNameLst>
                                      </p:cBhvr>
                                      <p:to>
                                        <p:strVal val="visible"/>
                                      </p:to>
                                    </p:set>
                                    <p:anim calcmode="lin" valueType="num">
                                      <p:cBhvr>
                                        <p:cTn id="115" dur="500" fill="hold"/>
                                        <p:tgtEl>
                                          <p:spTgt spid="27"/>
                                        </p:tgtEl>
                                        <p:attrNameLst>
                                          <p:attrName>ppt_w</p:attrName>
                                        </p:attrNameLst>
                                      </p:cBhvr>
                                      <p:tavLst>
                                        <p:tav tm="0">
                                          <p:val>
                                            <p:fltVal val="0"/>
                                          </p:val>
                                        </p:tav>
                                        <p:tav tm="100000">
                                          <p:val>
                                            <p:strVal val="#ppt_w"/>
                                          </p:val>
                                        </p:tav>
                                      </p:tavLst>
                                    </p:anim>
                                    <p:anim calcmode="lin" valueType="num">
                                      <p:cBhvr>
                                        <p:cTn id="116" dur="500" fill="hold"/>
                                        <p:tgtEl>
                                          <p:spTgt spid="27"/>
                                        </p:tgtEl>
                                        <p:attrNameLst>
                                          <p:attrName>ppt_h</p:attrName>
                                        </p:attrNameLst>
                                      </p:cBhvr>
                                      <p:tavLst>
                                        <p:tav tm="0">
                                          <p:val>
                                            <p:fltVal val="0"/>
                                          </p:val>
                                        </p:tav>
                                        <p:tav tm="100000">
                                          <p:val>
                                            <p:strVal val="#ppt_h"/>
                                          </p:val>
                                        </p:tav>
                                      </p:tavLst>
                                    </p:anim>
                                    <p:anim calcmode="lin" valueType="num">
                                      <p:cBhvr>
                                        <p:cTn id="117" dur="500" fill="hold"/>
                                        <p:tgtEl>
                                          <p:spTgt spid="27"/>
                                        </p:tgtEl>
                                        <p:attrNameLst>
                                          <p:attrName>style.rotation</p:attrName>
                                        </p:attrNameLst>
                                      </p:cBhvr>
                                      <p:tavLst>
                                        <p:tav tm="0">
                                          <p:val>
                                            <p:fltVal val="90"/>
                                          </p:val>
                                        </p:tav>
                                        <p:tav tm="100000">
                                          <p:val>
                                            <p:fltVal val="0"/>
                                          </p:val>
                                        </p:tav>
                                      </p:tavLst>
                                    </p:anim>
                                    <p:animEffect transition="in" filter="fade">
                                      <p:cBhvr>
                                        <p:cTn id="1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24" grpId="0" animBg="1"/>
      <p:bldP spid="25" grpId="0" animBg="1"/>
      <p:bldP spid="26" grpId="0" animBg="1"/>
      <p:bldP spid="27" grpId="0" animBg="1"/>
      <p:bldP spid="28" grpId="0" animBg="1"/>
      <p:bldP spid="29" grpId="0" animBg="1"/>
      <p:bldP spid="30" grpId="0" animBg="1"/>
      <p:bldP spid="31" grpId="0" animBg="1"/>
      <p:bldP spid="41" grpId="0" animBg="1"/>
      <p:bldP spid="34" grpId="0" animBg="1"/>
      <p:bldP spid="3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3" descr="question-mark1a"/>
          <p:cNvPicPr>
            <a:picLocks noChangeAspect="1" noChangeArrowheads="1"/>
          </p:cNvPicPr>
          <p:nvPr/>
        </p:nvPicPr>
        <p:blipFill>
          <a:blip r:embed="rId2" cstate="print"/>
          <a:srcRect/>
          <a:stretch>
            <a:fillRect/>
          </a:stretch>
        </p:blipFill>
        <p:spPr bwMode="auto">
          <a:xfrm>
            <a:off x="2667000" y="685800"/>
            <a:ext cx="3810000" cy="5080000"/>
          </a:xfrm>
          <a:prstGeom prst="rect">
            <a:avLst/>
          </a:prstGeom>
          <a:noFill/>
        </p:spPr>
      </p:pic>
      <p:pic>
        <p:nvPicPr>
          <p:cNvPr id="6" name="Picture 5" descr="banner.gif"/>
          <p:cNvPicPr>
            <a:picLocks noChangeAspect="1"/>
          </p:cNvPicPr>
          <p:nvPr/>
        </p:nvPicPr>
        <p:blipFill>
          <a:blip r:embed="rId3"/>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35</a:t>
            </a:r>
            <a:endParaRPr lang="fr-CA"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4"/>
          <p:cNvSpPr txBox="1">
            <a:spLocks noChangeArrowheads="1"/>
          </p:cNvSpPr>
          <p:nvPr/>
        </p:nvSpPr>
        <p:spPr bwMode="auto">
          <a:xfrm>
            <a:off x="0" y="2286000"/>
            <a:ext cx="9144000" cy="523220"/>
          </a:xfrm>
          <a:prstGeom prst="rect">
            <a:avLst/>
          </a:prstGeom>
          <a:noFill/>
          <a:ln w="9525">
            <a:noFill/>
            <a:miter lim="800000"/>
            <a:headEnd/>
            <a:tailEnd/>
          </a:ln>
          <a:effectLst/>
        </p:spPr>
        <p:txBody>
          <a:bodyPr wrap="square">
            <a:spAutoFit/>
          </a:bodyPr>
          <a:lstStyle/>
          <a:p>
            <a:pPr algn="ctr">
              <a:spcBef>
                <a:spcPct val="50000"/>
              </a:spcBef>
            </a:pPr>
            <a:r>
              <a:rPr lang="fr-FR" sz="2800" b="1" dirty="0" err="1" smtClean="0">
                <a:effectLst>
                  <a:outerShdw blurRad="38100" dist="38100" dir="2700000" algn="tl">
                    <a:srgbClr val="C0C0C0"/>
                  </a:outerShdw>
                </a:effectLst>
              </a:rPr>
              <a:t>Pre</a:t>
            </a:r>
            <a:r>
              <a:rPr lang="fr-FR" sz="2800" b="1" dirty="0" smtClean="0">
                <a:effectLst>
                  <a:outerShdw blurRad="38100" dist="38100" dir="2700000" algn="tl">
                    <a:srgbClr val="C0C0C0"/>
                  </a:outerShdw>
                </a:effectLst>
              </a:rPr>
              <a:t>-</a:t>
            </a:r>
            <a:r>
              <a:rPr lang="fr-FR" sz="2800" b="1" dirty="0" err="1" smtClean="0">
                <a:effectLst>
                  <a:outerShdw blurRad="38100" dist="38100" dir="2700000" algn="tl">
                    <a:srgbClr val="C0C0C0"/>
                  </a:outerShdw>
                </a:effectLst>
              </a:rPr>
              <a:t>requisites</a:t>
            </a:r>
            <a:endParaRPr lang="fr-FR" sz="2800" b="1" dirty="0">
              <a:solidFill>
                <a:srgbClr val="FF0000"/>
              </a:solidFill>
              <a:effectLst>
                <a:outerShdw blurRad="38100" dist="38100" dir="2700000" algn="tl">
                  <a:srgbClr val="C0C0C0"/>
                </a:outerShdw>
              </a:effectLst>
            </a:endParaRPr>
          </a:p>
        </p:txBody>
      </p:sp>
      <p:cxnSp>
        <p:nvCxnSpPr>
          <p:cNvPr id="77" name="Straight Connector 76"/>
          <p:cNvCxnSpPr/>
          <p:nvPr/>
        </p:nvCxnSpPr>
        <p:spPr>
          <a:xfrm>
            <a:off x="4419600" y="2971800"/>
            <a:ext cx="18288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36</a:t>
            </a:r>
            <a:endParaRPr lang="fr-CA" dirty="0"/>
          </a:p>
        </p:txBody>
      </p:sp>
      <p:cxnSp>
        <p:nvCxnSpPr>
          <p:cNvPr id="10" name="Straight Connector 9"/>
          <p:cNvCxnSpPr/>
          <p:nvPr/>
        </p:nvCxnSpPr>
        <p:spPr>
          <a:xfrm>
            <a:off x="3048000" y="2133600"/>
            <a:ext cx="18288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prereq.gif"/>
          <p:cNvPicPr>
            <a:picLocks noChangeAspect="1"/>
          </p:cNvPicPr>
          <p:nvPr/>
        </p:nvPicPr>
        <p:blipFill>
          <a:blip r:embed="rId2"/>
          <a:stretch>
            <a:fillRect/>
          </a:stretch>
        </p:blipFill>
        <p:spPr>
          <a:xfrm>
            <a:off x="3429000" y="228600"/>
            <a:ext cx="2438400" cy="2673292"/>
          </a:xfrm>
          <a:prstGeom prst="rect">
            <a:avLst/>
          </a:prstGeom>
        </p:spPr>
      </p:pic>
      <p:pic>
        <p:nvPicPr>
          <p:cNvPr id="8" name="Picture 7" descr="banner.gif"/>
          <p:cNvPicPr>
            <a:picLocks noChangeAspect="1"/>
          </p:cNvPicPr>
          <p:nvPr/>
        </p:nvPicPr>
        <p:blipFill>
          <a:blip r:embed="rId3"/>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37</a:t>
            </a:r>
            <a:endParaRPr lang="fr-CA" dirty="0"/>
          </a:p>
        </p:txBody>
      </p:sp>
      <p:sp>
        <p:nvSpPr>
          <p:cNvPr id="10" name="TextBox 9"/>
          <p:cNvSpPr txBox="1"/>
          <p:nvPr/>
        </p:nvSpPr>
        <p:spPr>
          <a:xfrm>
            <a:off x="0" y="5105400"/>
            <a:ext cx="9144000" cy="923330"/>
          </a:xfrm>
          <a:prstGeom prst="rect">
            <a:avLst/>
          </a:prstGeom>
          <a:noFill/>
        </p:spPr>
        <p:txBody>
          <a:bodyPr wrap="square" rtlCol="0">
            <a:spAutoFit/>
          </a:bodyPr>
          <a:lstStyle/>
          <a:p>
            <a:pPr algn="ctr"/>
            <a:r>
              <a:rPr lang="en-GB" dirty="0" smtClean="0"/>
              <a:t>The outcome will be visible on the course website by the end of the day. You’ll see “F” (fail) or “P” (pass). If you get an F, you may consider dropping the course because you’re not ready. If you get a “P” and you want the course, then get the book so you can do your homework.</a:t>
            </a:r>
            <a:endParaRPr lang="en-GB" dirty="0"/>
          </a:p>
        </p:txBody>
      </p:sp>
      <p:sp>
        <p:nvSpPr>
          <p:cNvPr id="14" name="TextBox 13"/>
          <p:cNvSpPr txBox="1"/>
          <p:nvPr/>
        </p:nvSpPr>
        <p:spPr>
          <a:xfrm>
            <a:off x="0" y="2998113"/>
            <a:ext cx="9144000" cy="830997"/>
          </a:xfrm>
          <a:prstGeom prst="rect">
            <a:avLst/>
          </a:prstGeom>
          <a:noFill/>
        </p:spPr>
        <p:txBody>
          <a:bodyPr wrap="square" rtlCol="0">
            <a:spAutoFit/>
          </a:bodyPr>
          <a:lstStyle/>
          <a:p>
            <a:pPr algn="ctr"/>
            <a:r>
              <a:rPr lang="en-GB" sz="2400" dirty="0" smtClean="0"/>
              <a:t>Programming in a high-level language and data structures are necessary </a:t>
            </a:r>
            <a:r>
              <a:rPr lang="en-GB" sz="2400" b="1" dirty="0" smtClean="0">
                <a:solidFill>
                  <a:srgbClr val="FF0000"/>
                </a:solidFill>
              </a:rPr>
              <a:t>to be successful </a:t>
            </a:r>
            <a:r>
              <a:rPr lang="en-GB" sz="2400" dirty="0" smtClean="0"/>
              <a:t>in this course. MATH206 is a strong asset.</a:t>
            </a:r>
            <a:endParaRPr lang="en-GB" sz="2400" dirty="0"/>
          </a:p>
        </p:txBody>
      </p:sp>
      <p:sp>
        <p:nvSpPr>
          <p:cNvPr id="15" name="TextBox 14"/>
          <p:cNvSpPr txBox="1"/>
          <p:nvPr/>
        </p:nvSpPr>
        <p:spPr>
          <a:xfrm>
            <a:off x="0" y="4217313"/>
            <a:ext cx="9144000" cy="430887"/>
          </a:xfrm>
          <a:prstGeom prst="rect">
            <a:avLst/>
          </a:prstGeom>
          <a:noFill/>
        </p:spPr>
        <p:txBody>
          <a:bodyPr wrap="square" rtlCol="0">
            <a:spAutoFit/>
          </a:bodyPr>
          <a:lstStyle/>
          <a:p>
            <a:pPr algn="ctr"/>
            <a:r>
              <a:rPr lang="en-GB" sz="2200" dirty="0" smtClean="0"/>
              <a:t>We’ll now test these pre-</a:t>
            </a:r>
            <a:r>
              <a:rPr lang="en-GB" sz="2200" dirty="0" err="1" smtClean="0"/>
              <a:t>reqs</a:t>
            </a:r>
            <a:r>
              <a:rPr lang="en-GB" sz="2200" dirty="0" smtClean="0"/>
              <a:t>, as well as abstraction and problem-solving skills.</a:t>
            </a:r>
            <a:endParaRPr lang="en-GB"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38</a:t>
            </a:r>
            <a:endParaRPr lang="fr-CA" dirty="0"/>
          </a:p>
        </p:txBody>
      </p:sp>
      <p:pic>
        <p:nvPicPr>
          <p:cNvPr id="9" name="Picture 8" descr="homework.gif"/>
          <p:cNvPicPr>
            <a:picLocks noChangeAspect="1"/>
          </p:cNvPicPr>
          <p:nvPr/>
        </p:nvPicPr>
        <p:blipFill>
          <a:blip r:embed="rId3"/>
          <a:stretch>
            <a:fillRect/>
          </a:stretch>
        </p:blipFill>
        <p:spPr>
          <a:xfrm>
            <a:off x="1066800" y="76200"/>
            <a:ext cx="1905000" cy="1905000"/>
          </a:xfrm>
          <a:prstGeom prst="rect">
            <a:avLst/>
          </a:prstGeom>
        </p:spPr>
      </p:pic>
      <p:sp>
        <p:nvSpPr>
          <p:cNvPr id="10" name="TextBox 9"/>
          <p:cNvSpPr txBox="1"/>
          <p:nvPr/>
        </p:nvSpPr>
        <p:spPr>
          <a:xfrm>
            <a:off x="0" y="2094905"/>
            <a:ext cx="9144000" cy="4555093"/>
          </a:xfrm>
          <a:prstGeom prst="rect">
            <a:avLst/>
          </a:prstGeom>
          <a:noFill/>
        </p:spPr>
        <p:txBody>
          <a:bodyPr wrap="square" rtlCol="0">
            <a:spAutoFit/>
          </a:bodyPr>
          <a:lstStyle/>
          <a:p>
            <a:r>
              <a:rPr lang="en-GB" dirty="0" smtClean="0"/>
              <a:t>• Textbook, chapter 1</a:t>
            </a:r>
          </a:p>
          <a:p>
            <a:r>
              <a:rPr lang="en-GB" dirty="0" smtClean="0"/>
              <a:t>• Epstein, J.M. Why model? Journal of Artificial Societies and Social Simulation 2008, 11(4):12.</a:t>
            </a:r>
          </a:p>
          <a:p>
            <a:pPr algn="ctr"/>
            <a:r>
              <a:rPr lang="en-GB" dirty="0" smtClean="0">
                <a:hlinkClick r:id="rId4"/>
              </a:rPr>
              <a:t>http://jasss.soc.surrey.ac.uk/11/4/12.html</a:t>
            </a:r>
            <a:endParaRPr lang="en-GB" dirty="0" smtClean="0"/>
          </a:p>
          <a:p>
            <a:pPr algn="just"/>
            <a:r>
              <a:rPr lang="en-GB" dirty="0" smtClean="0"/>
              <a:t>• </a:t>
            </a:r>
            <a:r>
              <a:rPr lang="en-GB" dirty="0" err="1" smtClean="0"/>
              <a:t>Pritsker</a:t>
            </a:r>
            <a:r>
              <a:rPr lang="en-GB" dirty="0" smtClean="0"/>
              <a:t>, A.A.B. Why simulation works. Proceedings of the 1989 Winter Simulation Conference.</a:t>
            </a:r>
          </a:p>
          <a:p>
            <a:pPr algn="ctr"/>
            <a:r>
              <a:rPr lang="en-GB" i="1" dirty="0" smtClean="0"/>
              <a:t>Shortened version on the course website</a:t>
            </a:r>
          </a:p>
          <a:p>
            <a:r>
              <a:rPr lang="en-GB" dirty="0" smtClean="0"/>
              <a:t>• Chuck </a:t>
            </a:r>
            <a:r>
              <a:rPr lang="en-GB" dirty="0" err="1" smtClean="0"/>
              <a:t>Turnitsa</a:t>
            </a:r>
            <a:r>
              <a:rPr lang="en-GB" dirty="0" smtClean="0"/>
              <a:t>, what are simulations. </a:t>
            </a:r>
            <a:r>
              <a:rPr lang="en-GB" dirty="0" smtClean="0">
                <a:hlinkClick r:id="rId5"/>
              </a:rPr>
              <a:t>https://www.youtube.com/watch?v=H4GT1PlK2Go</a:t>
            </a:r>
            <a:endParaRPr lang="en-GB" dirty="0" smtClean="0"/>
          </a:p>
          <a:p>
            <a:r>
              <a:rPr lang="en-GB" dirty="0" smtClean="0"/>
              <a:t>• Computational Sociology. </a:t>
            </a:r>
            <a:r>
              <a:rPr lang="en-GB" i="1" dirty="0" smtClean="0"/>
              <a:t>Shortened version on the course website</a:t>
            </a:r>
            <a:endParaRPr lang="en-GB" dirty="0" smtClean="0"/>
          </a:p>
          <a:p>
            <a:pPr algn="ctr"/>
            <a:endParaRPr lang="en-GB" dirty="0" smtClean="0"/>
          </a:p>
          <a:p>
            <a:r>
              <a:rPr lang="en-GB" sz="2000" b="1" i="1" dirty="0" smtClean="0">
                <a:solidFill>
                  <a:srgbClr val="FF0000"/>
                </a:solidFill>
              </a:rPr>
              <a:t>And if you just feel like it...:</a:t>
            </a:r>
            <a:endParaRPr lang="en-GB" sz="2000" dirty="0" smtClean="0"/>
          </a:p>
          <a:p>
            <a:pPr algn="just"/>
            <a:r>
              <a:rPr lang="en-GB" dirty="0" smtClean="0"/>
              <a:t>• Axelrod, R. Advancing the art of simulation in the social sciences. In “Handbook of research on nature inspired computing for economy and management”, </a:t>
            </a:r>
            <a:r>
              <a:rPr lang="en-GB" dirty="0" err="1" smtClean="0"/>
              <a:t>Rennard</a:t>
            </a:r>
            <a:r>
              <a:rPr lang="en-GB" dirty="0" smtClean="0"/>
              <a:t> J.-P. (</a:t>
            </a:r>
            <a:r>
              <a:rPr lang="en-GB" dirty="0" err="1" smtClean="0"/>
              <a:t>eds</a:t>
            </a:r>
            <a:r>
              <a:rPr lang="en-GB" dirty="0" smtClean="0"/>
              <a:t>), 2005.</a:t>
            </a:r>
          </a:p>
          <a:p>
            <a:pPr algn="ctr"/>
            <a:r>
              <a:rPr lang="en-GB" dirty="0" smtClean="0">
                <a:hlinkClick r:id="rId6"/>
              </a:rPr>
              <a:t>http://www-personal.umich.edu/~axe/research/AdvancingArtofSim.pdf</a:t>
            </a:r>
            <a:endParaRPr lang="en-GB" dirty="0" smtClean="0"/>
          </a:p>
          <a:p>
            <a:pPr algn="just"/>
            <a:r>
              <a:rPr lang="en-GB" dirty="0" smtClean="0"/>
              <a:t>• Gran, R. What is Simulation? (12 </a:t>
            </a:r>
            <a:r>
              <a:rPr lang="en-GB" dirty="0" err="1" smtClean="0"/>
              <a:t>mins</a:t>
            </a:r>
            <a:r>
              <a:rPr lang="en-GB" dirty="0" smtClean="0"/>
              <a:t>)</a:t>
            </a:r>
          </a:p>
          <a:p>
            <a:pPr algn="ctr"/>
            <a:r>
              <a:rPr lang="en-GB" dirty="0" smtClean="0">
                <a:hlinkClick r:id="rId7"/>
              </a:rPr>
              <a:t>https://www.youtube.com/watch?v=OCMafswcNkY</a:t>
            </a:r>
            <a:endParaRPr lang="en-GB" dirty="0" smtClean="0"/>
          </a:p>
          <a:p>
            <a:r>
              <a:rPr lang="en-GB" dirty="0" smtClean="0"/>
              <a:t>• Overall </a:t>
            </a:r>
            <a:r>
              <a:rPr lang="en-GB" dirty="0" err="1" smtClean="0"/>
              <a:t>modeling</a:t>
            </a:r>
            <a:r>
              <a:rPr lang="en-GB" dirty="0" smtClean="0"/>
              <a:t> process: </a:t>
            </a:r>
            <a:r>
              <a:rPr lang="en-GB" dirty="0" smtClean="0">
                <a:hlinkClick r:id="rId8"/>
              </a:rPr>
              <a:t>http://jasss.soc.surrey.ac.uk/13/1/10.html</a:t>
            </a:r>
            <a:endParaRPr lang="en-GB" dirty="0" smtClean="0"/>
          </a:p>
          <a:p>
            <a:pPr algn="ctr"/>
            <a:endParaRPr lang="en-GB" dirty="0"/>
          </a:p>
        </p:txBody>
      </p:sp>
      <p:sp>
        <p:nvSpPr>
          <p:cNvPr id="14" name="TextBox 13"/>
          <p:cNvSpPr txBox="1"/>
          <p:nvPr/>
        </p:nvSpPr>
        <p:spPr>
          <a:xfrm>
            <a:off x="2971800" y="496669"/>
            <a:ext cx="6096000" cy="1200329"/>
          </a:xfrm>
          <a:prstGeom prst="rect">
            <a:avLst/>
          </a:prstGeom>
          <a:noFill/>
        </p:spPr>
        <p:txBody>
          <a:bodyPr wrap="square" rtlCol="0">
            <a:spAutoFit/>
          </a:bodyPr>
          <a:lstStyle/>
          <a:p>
            <a:pPr algn="ctr"/>
            <a:r>
              <a:rPr lang="en-GB" sz="3600" dirty="0" smtClean="0"/>
              <a:t>Quiz 1 coming on Tuesday!</a:t>
            </a:r>
          </a:p>
          <a:p>
            <a:pPr algn="ctr"/>
            <a:r>
              <a:rPr lang="en-GB" sz="3600" dirty="0" smtClean="0"/>
              <a:t>In preparation, read &amp; watch:</a:t>
            </a:r>
            <a:endParaRPr lang="en-GB" sz="36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banner.gif"/>
          <p:cNvPicPr>
            <a:picLocks noChangeAspect="1"/>
          </p:cNvPicPr>
          <p:nvPr/>
        </p:nvPicPr>
        <p:blipFill>
          <a:blip r:embed="rId2"/>
          <a:stretch>
            <a:fillRect/>
          </a:stretch>
        </p:blipFill>
        <p:spPr>
          <a:xfrm>
            <a:off x="0" y="6259173"/>
            <a:ext cx="9144000" cy="598827"/>
          </a:xfrm>
          <a:prstGeom prst="rect">
            <a:avLst/>
          </a:prstGeom>
        </p:spPr>
      </p:pic>
      <p:sp>
        <p:nvSpPr>
          <p:cNvPr id="20"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23" name="TextBox 22"/>
          <p:cNvSpPr txBox="1"/>
          <p:nvPr/>
        </p:nvSpPr>
        <p:spPr>
          <a:xfrm>
            <a:off x="8001000" y="6336268"/>
            <a:ext cx="1143000" cy="369332"/>
          </a:xfrm>
          <a:prstGeom prst="rect">
            <a:avLst/>
          </a:prstGeom>
          <a:noFill/>
        </p:spPr>
        <p:txBody>
          <a:bodyPr wrap="square" rtlCol="0">
            <a:spAutoFit/>
          </a:bodyPr>
          <a:lstStyle/>
          <a:p>
            <a:pPr algn="r"/>
            <a:r>
              <a:rPr lang="fr-CA" dirty="0" smtClean="0"/>
              <a:t>39</a:t>
            </a:r>
            <a:endParaRPr lang="fr-CA" dirty="0"/>
          </a:p>
        </p:txBody>
      </p:sp>
      <p:sp>
        <p:nvSpPr>
          <p:cNvPr id="8" name="TextBox 7"/>
          <p:cNvSpPr txBox="1"/>
          <p:nvPr/>
        </p:nvSpPr>
        <p:spPr>
          <a:xfrm>
            <a:off x="0" y="3810000"/>
            <a:ext cx="9144000" cy="646331"/>
          </a:xfrm>
          <a:prstGeom prst="rect">
            <a:avLst/>
          </a:prstGeom>
          <a:noFill/>
        </p:spPr>
        <p:txBody>
          <a:bodyPr wrap="square" rtlCol="0">
            <a:spAutoFit/>
          </a:bodyPr>
          <a:lstStyle/>
          <a:p>
            <a:r>
              <a:rPr lang="en-GB" b="1" u="sng" dirty="0" smtClean="0"/>
              <a:t>A.</a:t>
            </a:r>
            <a:r>
              <a:rPr lang="en-GB" b="1" dirty="0" smtClean="0"/>
              <a:t> </a:t>
            </a:r>
            <a:r>
              <a:rPr lang="en-GB" dirty="0" smtClean="0"/>
              <a:t>In “Why Model?”, Joshua Epstein say that people have a misconception about the goal of models as being always being one </a:t>
            </a:r>
            <a:r>
              <a:rPr lang="en-GB" i="1" dirty="0" smtClean="0"/>
              <a:t>thing</a:t>
            </a:r>
            <a:r>
              <a:rPr lang="en-GB" dirty="0" smtClean="0"/>
              <a:t>. What is that </a:t>
            </a:r>
            <a:r>
              <a:rPr lang="en-GB" i="1" dirty="0" smtClean="0"/>
              <a:t>thing</a:t>
            </a:r>
            <a:r>
              <a:rPr lang="en-GB" dirty="0" smtClean="0"/>
              <a:t>, and why is it a misconception?</a:t>
            </a:r>
            <a:endParaRPr lang="en-GB" dirty="0"/>
          </a:p>
        </p:txBody>
      </p:sp>
      <p:sp>
        <p:nvSpPr>
          <p:cNvPr id="9" name="TextBox 8"/>
          <p:cNvSpPr txBox="1"/>
          <p:nvPr/>
        </p:nvSpPr>
        <p:spPr>
          <a:xfrm>
            <a:off x="0" y="4563070"/>
            <a:ext cx="9144000" cy="923330"/>
          </a:xfrm>
          <a:prstGeom prst="rect">
            <a:avLst/>
          </a:prstGeom>
          <a:noFill/>
        </p:spPr>
        <p:txBody>
          <a:bodyPr wrap="square" rtlCol="0">
            <a:spAutoFit/>
          </a:bodyPr>
          <a:lstStyle/>
          <a:p>
            <a:r>
              <a:rPr lang="en-GB" b="1" u="sng" dirty="0" smtClean="0"/>
              <a:t>B. </a:t>
            </a:r>
            <a:r>
              <a:rPr lang="en-GB" dirty="0" smtClean="0"/>
              <a:t>In “Advancing the art of simulation in the social sciences”, Axelrod states that the programming of a simulation model should achieve 3 goals: extendibility, usability, validity. Rank them by how important you think they are, and provide arguments for your ranking.</a:t>
            </a:r>
            <a:endParaRPr lang="en-GB" dirty="0"/>
          </a:p>
        </p:txBody>
      </p:sp>
      <p:pic>
        <p:nvPicPr>
          <p:cNvPr id="10" name="Picture 9" descr="worried.jpg"/>
          <p:cNvPicPr>
            <a:picLocks noChangeAspect="1"/>
          </p:cNvPicPr>
          <p:nvPr/>
        </p:nvPicPr>
        <p:blipFill>
          <a:blip r:embed="rId3"/>
          <a:stretch>
            <a:fillRect/>
          </a:stretch>
        </p:blipFill>
        <p:spPr>
          <a:xfrm>
            <a:off x="7048500" y="0"/>
            <a:ext cx="2095500" cy="1394460"/>
          </a:xfrm>
          <a:prstGeom prst="rect">
            <a:avLst/>
          </a:prstGeom>
        </p:spPr>
      </p:pic>
      <p:sp>
        <p:nvSpPr>
          <p:cNvPr id="41" name="TextBox 40"/>
          <p:cNvSpPr txBox="1"/>
          <p:nvPr/>
        </p:nvSpPr>
        <p:spPr>
          <a:xfrm>
            <a:off x="0" y="228600"/>
            <a:ext cx="9144000" cy="584775"/>
          </a:xfrm>
          <a:prstGeom prst="rect">
            <a:avLst/>
          </a:prstGeom>
          <a:noFill/>
        </p:spPr>
        <p:txBody>
          <a:bodyPr wrap="square" rtlCol="0">
            <a:spAutoFit/>
          </a:bodyPr>
          <a:lstStyle/>
          <a:p>
            <a:pPr algn="ctr"/>
            <a:r>
              <a:rPr lang="en-GB" sz="3200" b="1" dirty="0" smtClean="0"/>
              <a:t>What will he do to us in the quiz?</a:t>
            </a:r>
            <a:endParaRPr lang="en-GB" sz="3200" b="1" dirty="0"/>
          </a:p>
        </p:txBody>
      </p:sp>
      <p:sp>
        <p:nvSpPr>
          <p:cNvPr id="11" name="Text Box 6"/>
          <p:cNvSpPr txBox="1">
            <a:spLocks noChangeArrowheads="1"/>
          </p:cNvSpPr>
          <p:nvPr/>
        </p:nvSpPr>
        <p:spPr bwMode="auto">
          <a:xfrm>
            <a:off x="228601" y="950893"/>
            <a:ext cx="7223626" cy="954107"/>
          </a:xfrm>
          <a:prstGeom prst="rect">
            <a:avLst/>
          </a:prstGeom>
          <a:noFill/>
          <a:ln w="9525">
            <a:noFill/>
            <a:miter lim="800000"/>
            <a:headEnd/>
            <a:tailEnd/>
          </a:ln>
          <a:effectLst/>
        </p:spPr>
        <p:txBody>
          <a:bodyPr wrap="square">
            <a:spAutoFit/>
          </a:bodyPr>
          <a:lstStyle/>
          <a:p>
            <a:pPr algn="ctr">
              <a:spcBef>
                <a:spcPct val="50000"/>
              </a:spcBef>
            </a:pPr>
            <a:r>
              <a:rPr lang="fr-FR" sz="2800" dirty="0" err="1" smtClean="0"/>
              <a:t>You’ll</a:t>
            </a:r>
            <a:r>
              <a:rPr lang="fr-FR" sz="2800" dirty="0" smtClean="0"/>
              <a:t> </a:t>
            </a:r>
            <a:r>
              <a:rPr lang="fr-FR" sz="2800" dirty="0" err="1" smtClean="0"/>
              <a:t>take</a:t>
            </a:r>
            <a:r>
              <a:rPr lang="fr-FR" sz="2800" dirty="0" smtClean="0"/>
              <a:t> a page. </a:t>
            </a:r>
            <a:r>
              <a:rPr lang="fr-FR" sz="2800" dirty="0" err="1" smtClean="0"/>
              <a:t>Write</a:t>
            </a:r>
            <a:r>
              <a:rPr lang="fr-FR" sz="2800" dirty="0" smtClean="0"/>
              <a:t> </a:t>
            </a:r>
            <a:r>
              <a:rPr lang="fr-FR" sz="2800" dirty="0" err="1" smtClean="0"/>
              <a:t>your</a:t>
            </a:r>
            <a:r>
              <a:rPr lang="fr-FR" sz="2800" dirty="0" smtClean="0"/>
              <a:t> </a:t>
            </a:r>
            <a:r>
              <a:rPr lang="fr-FR" sz="2800" dirty="0" err="1" smtClean="0"/>
              <a:t>name</a:t>
            </a:r>
            <a:r>
              <a:rPr lang="fr-FR" sz="2800" dirty="0" smtClean="0"/>
              <a:t> and </a:t>
            </a:r>
            <a:r>
              <a:rPr lang="fr-FR" sz="2800" dirty="0" err="1" smtClean="0"/>
              <a:t>zID</a:t>
            </a:r>
            <a:r>
              <a:rPr lang="fr-FR" sz="2800" dirty="0" smtClean="0"/>
              <a:t> on </a:t>
            </a:r>
            <a:r>
              <a:rPr lang="fr-FR" sz="2800" dirty="0" err="1" smtClean="0"/>
              <a:t>it</a:t>
            </a:r>
            <a:r>
              <a:rPr lang="fr-FR" sz="2800" dirty="0" smtClean="0"/>
              <a:t>. You </a:t>
            </a:r>
            <a:r>
              <a:rPr lang="fr-FR" sz="2800" dirty="0" err="1" smtClean="0"/>
              <a:t>can</a:t>
            </a:r>
            <a:r>
              <a:rPr lang="fr-FR" sz="2800" dirty="0" smtClean="0"/>
              <a:t> use a </a:t>
            </a:r>
            <a:r>
              <a:rPr lang="fr-FR" sz="2800" dirty="0" err="1" smtClean="0"/>
              <a:t>pen</a:t>
            </a:r>
            <a:r>
              <a:rPr lang="fr-FR" sz="2800" dirty="0" smtClean="0"/>
              <a:t>, </a:t>
            </a:r>
            <a:r>
              <a:rPr lang="fr-FR" sz="2800" dirty="0" err="1" smtClean="0"/>
              <a:t>pencil</a:t>
            </a:r>
            <a:r>
              <a:rPr lang="fr-FR" sz="2800" dirty="0" smtClean="0"/>
              <a:t>, or </a:t>
            </a:r>
            <a:r>
              <a:rPr lang="fr-FR" sz="2800" dirty="0" err="1" smtClean="0"/>
              <a:t>feather</a:t>
            </a:r>
            <a:r>
              <a:rPr lang="fr-FR" sz="2800" dirty="0" smtClean="0"/>
              <a:t> </a:t>
            </a:r>
            <a:r>
              <a:rPr lang="fr-FR" sz="2800" dirty="0" err="1" smtClean="0"/>
              <a:t>quill</a:t>
            </a:r>
            <a:r>
              <a:rPr lang="fr-FR" sz="2800" dirty="0" smtClean="0"/>
              <a:t>.</a:t>
            </a:r>
            <a:endParaRPr lang="fr-FR" sz="2800" dirty="0"/>
          </a:p>
        </p:txBody>
      </p:sp>
      <p:sp>
        <p:nvSpPr>
          <p:cNvPr id="12" name="Text Box 6"/>
          <p:cNvSpPr txBox="1">
            <a:spLocks noChangeArrowheads="1"/>
          </p:cNvSpPr>
          <p:nvPr/>
        </p:nvSpPr>
        <p:spPr bwMode="auto">
          <a:xfrm>
            <a:off x="0" y="2246293"/>
            <a:ext cx="7696200" cy="954107"/>
          </a:xfrm>
          <a:prstGeom prst="rect">
            <a:avLst/>
          </a:prstGeom>
          <a:noFill/>
          <a:ln w="9525">
            <a:noFill/>
            <a:miter lim="800000"/>
            <a:headEnd/>
            <a:tailEnd/>
          </a:ln>
          <a:effectLst/>
        </p:spPr>
        <p:txBody>
          <a:bodyPr wrap="square">
            <a:spAutoFit/>
          </a:bodyPr>
          <a:lstStyle/>
          <a:p>
            <a:pPr algn="ctr">
              <a:spcBef>
                <a:spcPct val="50000"/>
              </a:spcBef>
            </a:pPr>
            <a:r>
              <a:rPr lang="fr-FR" sz="2800" dirty="0" smtClean="0"/>
              <a:t>You </a:t>
            </a:r>
            <a:r>
              <a:rPr lang="fr-FR" sz="2800" dirty="0" err="1" smtClean="0"/>
              <a:t>will</a:t>
            </a:r>
            <a:r>
              <a:rPr lang="fr-FR" sz="2800" dirty="0" smtClean="0"/>
              <a:t> have 20 </a:t>
            </a:r>
            <a:r>
              <a:rPr lang="fr-FR" sz="2800" dirty="0" err="1" smtClean="0"/>
              <a:t>mins</a:t>
            </a:r>
            <a:r>
              <a:rPr lang="fr-FR" sz="2800" dirty="0" smtClean="0"/>
              <a:t> to </a:t>
            </a:r>
            <a:r>
              <a:rPr lang="fr-FR" sz="2800" dirty="0" err="1" smtClean="0"/>
              <a:t>answer</a:t>
            </a:r>
            <a:r>
              <a:rPr lang="fr-FR" sz="2800" dirty="0" smtClean="0"/>
              <a:t> the questions. Just </a:t>
            </a:r>
            <a:r>
              <a:rPr lang="fr-FR" sz="2800" dirty="0" err="1" smtClean="0"/>
              <a:t>write</a:t>
            </a:r>
            <a:r>
              <a:rPr lang="fr-FR" sz="2800" dirty="0" smtClean="0"/>
              <a:t> a </a:t>
            </a:r>
            <a:r>
              <a:rPr lang="fr-FR" sz="2800" dirty="0" err="1" smtClean="0"/>
              <a:t>question’s</a:t>
            </a:r>
            <a:r>
              <a:rPr lang="fr-FR" sz="2800" dirty="0" smtClean="0"/>
              <a:t> </a:t>
            </a:r>
            <a:r>
              <a:rPr lang="fr-FR" sz="2800" dirty="0" err="1" smtClean="0"/>
              <a:t>number</a:t>
            </a:r>
            <a:r>
              <a:rPr lang="fr-FR" sz="2800" dirty="0" smtClean="0"/>
              <a:t>, no </a:t>
            </a:r>
            <a:r>
              <a:rPr lang="fr-FR" sz="2800" dirty="0" err="1" smtClean="0"/>
              <a:t>need</a:t>
            </a:r>
            <a:r>
              <a:rPr lang="fr-FR" sz="2800" dirty="0" smtClean="0"/>
              <a:t> to copy </a:t>
            </a:r>
            <a:r>
              <a:rPr lang="fr-FR" sz="2800" dirty="0" err="1" smtClean="0"/>
              <a:t>it</a:t>
            </a:r>
            <a:r>
              <a:rPr lang="fr-FR" sz="2800" dirty="0" smtClean="0"/>
              <a:t>.</a:t>
            </a:r>
            <a:endParaRPr lang="fr-FR" sz="2800" dirty="0"/>
          </a:p>
        </p:txBody>
      </p:sp>
      <p:sp>
        <p:nvSpPr>
          <p:cNvPr id="13" name="Text Box 6"/>
          <p:cNvSpPr txBox="1">
            <a:spLocks noChangeArrowheads="1"/>
          </p:cNvSpPr>
          <p:nvPr/>
        </p:nvSpPr>
        <p:spPr bwMode="auto">
          <a:xfrm>
            <a:off x="0" y="3271391"/>
            <a:ext cx="9144000" cy="538609"/>
          </a:xfrm>
          <a:prstGeom prst="rect">
            <a:avLst/>
          </a:prstGeom>
          <a:noFill/>
          <a:ln w="9525">
            <a:noFill/>
            <a:miter lim="800000"/>
            <a:headEnd/>
            <a:tailEnd/>
          </a:ln>
          <a:effectLst/>
        </p:spPr>
        <p:txBody>
          <a:bodyPr wrap="square">
            <a:spAutoFit/>
          </a:bodyPr>
          <a:lstStyle/>
          <a:p>
            <a:pPr algn="ctr">
              <a:spcBef>
                <a:spcPct val="50000"/>
              </a:spcBef>
            </a:pPr>
            <a:r>
              <a:rPr lang="fr-FR" sz="2900" dirty="0" smtClean="0"/>
              <a:t>Questions are </a:t>
            </a:r>
            <a:r>
              <a:rPr lang="fr-FR" sz="2900" dirty="0" err="1" smtClean="0"/>
              <a:t>usually</a:t>
            </a:r>
            <a:r>
              <a:rPr lang="fr-FR" sz="2900" dirty="0" smtClean="0"/>
              <a:t> open </a:t>
            </a:r>
            <a:r>
              <a:rPr lang="fr-FR" sz="2900" dirty="0" err="1" smtClean="0"/>
              <a:t>ended</a:t>
            </a:r>
            <a:r>
              <a:rPr lang="fr-FR" sz="2900" dirty="0" smtClean="0"/>
              <a:t>. </a:t>
            </a:r>
            <a:r>
              <a:rPr lang="fr-FR" sz="2900" dirty="0" err="1" smtClean="0"/>
              <a:t>Sample</a:t>
            </a:r>
            <a:r>
              <a:rPr lang="fr-FR" sz="2900" dirty="0" smtClean="0"/>
              <a:t> </a:t>
            </a:r>
            <a:r>
              <a:rPr lang="fr-FR" sz="2900" dirty="0" err="1" smtClean="0"/>
              <a:t>past</a:t>
            </a:r>
            <a:r>
              <a:rPr lang="fr-FR" sz="2900" dirty="0" smtClean="0"/>
              <a:t> questions:</a:t>
            </a:r>
            <a:endParaRPr lang="fr-FR" sz="2900" dirty="0"/>
          </a:p>
        </p:txBody>
      </p:sp>
      <p:sp>
        <p:nvSpPr>
          <p:cNvPr id="14" name="Rectangle 13"/>
          <p:cNvSpPr/>
          <p:nvPr/>
        </p:nvSpPr>
        <p:spPr>
          <a:xfrm>
            <a:off x="76200" y="914400"/>
            <a:ext cx="7696200" cy="2286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0" y="5602069"/>
            <a:ext cx="9144000" cy="646331"/>
          </a:xfrm>
          <a:prstGeom prst="rect">
            <a:avLst/>
          </a:prstGeom>
          <a:noFill/>
        </p:spPr>
        <p:txBody>
          <a:bodyPr wrap="square" rtlCol="0">
            <a:spAutoFit/>
          </a:bodyPr>
          <a:lstStyle/>
          <a:p>
            <a:r>
              <a:rPr lang="en-GB" b="1" u="sng" dirty="0" smtClean="0"/>
              <a:t>C. </a:t>
            </a:r>
            <a:r>
              <a:rPr lang="en-GB" dirty="0" smtClean="0"/>
              <a:t>In 1989, </a:t>
            </a:r>
            <a:r>
              <a:rPr lang="en-GB" dirty="0" err="1" smtClean="0"/>
              <a:t>Pritsker</a:t>
            </a:r>
            <a:r>
              <a:rPr lang="en-GB" dirty="0" smtClean="0"/>
              <a:t> wrote “why simulation works”. He identified 3 research areas for the future. Fast forward to </a:t>
            </a:r>
            <a:r>
              <a:rPr lang="en-GB" dirty="0" err="1" smtClean="0"/>
              <a:t>doay</a:t>
            </a:r>
            <a:r>
              <a:rPr lang="en-GB" dirty="0" smtClean="0"/>
              <a:t>, which one do you think is most relevant, and why?</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3" grpId="0"/>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4"/>
          <p:cNvSpPr txBox="1">
            <a:spLocks noChangeArrowheads="1"/>
          </p:cNvSpPr>
          <p:nvPr/>
        </p:nvSpPr>
        <p:spPr bwMode="auto">
          <a:xfrm>
            <a:off x="0" y="2286000"/>
            <a:ext cx="9144000" cy="523220"/>
          </a:xfrm>
          <a:prstGeom prst="rect">
            <a:avLst/>
          </a:prstGeom>
          <a:noFill/>
          <a:ln w="9525">
            <a:noFill/>
            <a:miter lim="800000"/>
            <a:headEnd/>
            <a:tailEnd/>
          </a:ln>
          <a:effectLst/>
        </p:spPr>
        <p:txBody>
          <a:bodyPr wrap="square">
            <a:spAutoFit/>
          </a:bodyPr>
          <a:lstStyle/>
          <a:p>
            <a:pPr algn="ctr">
              <a:spcBef>
                <a:spcPct val="50000"/>
              </a:spcBef>
            </a:pPr>
            <a:r>
              <a:rPr lang="fr-FR" sz="2800" b="1" dirty="0" err="1" smtClean="0">
                <a:effectLst>
                  <a:outerShdw blurRad="38100" dist="38100" dir="2700000" algn="tl">
                    <a:srgbClr val="C0C0C0"/>
                  </a:outerShdw>
                </a:effectLst>
              </a:rPr>
              <a:t>What</a:t>
            </a:r>
            <a:r>
              <a:rPr lang="fr-FR" sz="2800" b="1" dirty="0" smtClean="0">
                <a:effectLst>
                  <a:outerShdw blurRad="38100" dist="38100" dir="2700000" algn="tl">
                    <a:srgbClr val="C0C0C0"/>
                  </a:outerShdw>
                </a:effectLst>
              </a:rPr>
              <a:t> are </a:t>
            </a:r>
            <a:r>
              <a:rPr lang="fr-FR" sz="2800" b="1" dirty="0" err="1" smtClean="0">
                <a:effectLst>
                  <a:outerShdw blurRad="38100" dist="38100" dir="2700000" algn="tl">
                    <a:srgbClr val="C0C0C0"/>
                  </a:outerShdw>
                </a:effectLst>
              </a:rPr>
              <a:t>my</a:t>
            </a:r>
            <a:r>
              <a:rPr lang="fr-FR" sz="2800" b="1" dirty="0" smtClean="0">
                <a:effectLst>
                  <a:outerShdw blurRad="38100" dist="38100" dir="2700000" algn="tl">
                    <a:srgbClr val="C0C0C0"/>
                  </a:outerShdw>
                </a:effectLst>
              </a:rPr>
              <a:t> expectations? </a:t>
            </a:r>
            <a:r>
              <a:rPr lang="fr-FR" sz="2800" b="1" dirty="0" err="1" smtClean="0">
                <a:effectLst>
                  <a:outerShdw blurRad="38100" dist="38100" dir="2700000" algn="tl">
                    <a:srgbClr val="C0C0C0"/>
                  </a:outerShdw>
                </a:effectLst>
              </a:rPr>
              <a:t>What</a:t>
            </a:r>
            <a:r>
              <a:rPr lang="fr-FR" sz="2800" b="1" dirty="0" smtClean="0">
                <a:effectLst>
                  <a:outerShdw blurRad="38100" dist="38100" dir="2700000" algn="tl">
                    <a:srgbClr val="C0C0C0"/>
                  </a:outerShdw>
                </a:effectLst>
              </a:rPr>
              <a:t> </a:t>
            </a:r>
            <a:r>
              <a:rPr lang="fr-FR" sz="2800" b="1" dirty="0" err="1" smtClean="0">
                <a:effectLst>
                  <a:outerShdw blurRad="38100" dist="38100" dir="2700000" algn="tl">
                    <a:srgbClr val="C0C0C0"/>
                  </a:outerShdw>
                </a:effectLst>
              </a:rPr>
              <a:t>can</a:t>
            </a:r>
            <a:r>
              <a:rPr lang="fr-FR" sz="2800" b="1" dirty="0" smtClean="0">
                <a:effectLst>
                  <a:outerShdw blurRad="38100" dist="38100" dir="2700000" algn="tl">
                    <a:srgbClr val="C0C0C0"/>
                  </a:outerShdw>
                </a:effectLst>
              </a:rPr>
              <a:t> </a:t>
            </a:r>
            <a:r>
              <a:rPr lang="fr-FR" sz="2800" b="1" dirty="0" err="1" smtClean="0">
                <a:effectLst>
                  <a:outerShdw blurRad="38100" dist="38100" dir="2700000" algn="tl">
                    <a:srgbClr val="C0C0C0"/>
                  </a:outerShdw>
                </a:effectLst>
              </a:rPr>
              <a:t>your</a:t>
            </a:r>
            <a:r>
              <a:rPr lang="fr-FR" sz="2800" b="1" dirty="0" smtClean="0">
                <a:effectLst>
                  <a:outerShdw blurRad="38100" dist="38100" dir="2700000" algn="tl">
                    <a:srgbClr val="C0C0C0"/>
                  </a:outerShdw>
                </a:effectLst>
              </a:rPr>
              <a:t> expectations </a:t>
            </a:r>
            <a:r>
              <a:rPr lang="fr-FR" sz="2800" b="1" dirty="0" err="1" smtClean="0">
                <a:effectLst>
                  <a:outerShdw blurRad="38100" dist="38100" dir="2700000" algn="tl">
                    <a:srgbClr val="C0C0C0"/>
                  </a:outerShdw>
                </a:effectLst>
              </a:rPr>
              <a:t>be</a:t>
            </a:r>
            <a:r>
              <a:rPr lang="fr-FR" sz="2800" b="1" dirty="0" smtClean="0">
                <a:effectLst>
                  <a:outerShdw blurRad="38100" dist="38100" dir="2700000" algn="tl">
                    <a:srgbClr val="C0C0C0"/>
                  </a:outerShdw>
                </a:effectLst>
              </a:rPr>
              <a:t>?</a:t>
            </a:r>
            <a:endParaRPr lang="fr-FR" sz="2800" b="1" dirty="0">
              <a:solidFill>
                <a:srgbClr val="FF0000"/>
              </a:solidFill>
              <a:effectLst>
                <a:outerShdw blurRad="38100" dist="38100" dir="2700000" algn="tl">
                  <a:srgbClr val="C0C0C0"/>
                </a:outerShdw>
              </a:effectLst>
            </a:endParaRPr>
          </a:p>
        </p:txBody>
      </p:sp>
      <p:cxnSp>
        <p:nvCxnSpPr>
          <p:cNvPr id="76" name="Straight Connector 75"/>
          <p:cNvCxnSpPr/>
          <p:nvPr/>
        </p:nvCxnSpPr>
        <p:spPr>
          <a:xfrm>
            <a:off x="533400" y="22098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cxnSp>
        <p:nvCxnSpPr>
          <p:cNvPr id="77" name="Straight Connector 76"/>
          <p:cNvCxnSpPr/>
          <p:nvPr/>
        </p:nvCxnSpPr>
        <p:spPr>
          <a:xfrm>
            <a:off x="4419600" y="2971800"/>
            <a:ext cx="4419600" cy="1588"/>
          </a:xfrm>
          <a:prstGeom prst="line">
            <a:avLst/>
          </a:prstGeom>
          <a:ln>
            <a:solidFill>
              <a:srgbClr val="0070C0"/>
            </a:solidFill>
          </a:ln>
        </p:spPr>
        <p:style>
          <a:lnRef idx="3">
            <a:schemeClr val="dk1"/>
          </a:lnRef>
          <a:fillRef idx="0">
            <a:schemeClr val="dk1"/>
          </a:fillRef>
          <a:effectRef idx="2">
            <a:schemeClr val="dk1"/>
          </a:effectRef>
          <a:fontRef idx="minor">
            <a:schemeClr val="tx1"/>
          </a:fontRef>
        </p:style>
      </p:cxnSp>
      <p:pic>
        <p:nvPicPr>
          <p:cNvPr id="8" name="Picture 7" descr="banner.gif"/>
          <p:cNvPicPr>
            <a:picLocks noChangeAspect="1"/>
          </p:cNvPicPr>
          <p:nvPr/>
        </p:nvPicPr>
        <p:blipFill>
          <a:blip r:embed="rId2"/>
          <a:stretch>
            <a:fillRect/>
          </a:stretch>
        </p:blipFill>
        <p:spPr>
          <a:xfrm>
            <a:off x="0" y="6259173"/>
            <a:ext cx="9144000" cy="598827"/>
          </a:xfrm>
          <a:prstGeom prst="rect">
            <a:avLst/>
          </a:prstGeom>
        </p:spPr>
      </p:pic>
      <p:sp>
        <p:nvSpPr>
          <p:cNvPr id="11"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2" name="TextBox 11"/>
          <p:cNvSpPr txBox="1"/>
          <p:nvPr/>
        </p:nvSpPr>
        <p:spPr>
          <a:xfrm>
            <a:off x="8001000" y="6336268"/>
            <a:ext cx="1143000" cy="369332"/>
          </a:xfrm>
          <a:prstGeom prst="rect">
            <a:avLst/>
          </a:prstGeom>
          <a:noFill/>
        </p:spPr>
        <p:txBody>
          <a:bodyPr wrap="square" rtlCol="0">
            <a:spAutoFit/>
          </a:bodyPr>
          <a:lstStyle/>
          <a:p>
            <a:pPr algn="r"/>
            <a:r>
              <a:rPr lang="fr-CA" dirty="0" smtClean="0"/>
              <a:t>4</a:t>
            </a:r>
            <a:endParaRPr lang="fr-CA"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5</a:t>
            </a:r>
            <a:endParaRPr lang="fr-CA" dirty="0"/>
          </a:p>
        </p:txBody>
      </p:sp>
      <p:pic>
        <p:nvPicPr>
          <p:cNvPr id="11" name="Picture 10" descr="einstein.jpg"/>
          <p:cNvPicPr>
            <a:picLocks noChangeAspect="1"/>
          </p:cNvPicPr>
          <p:nvPr/>
        </p:nvPicPr>
        <p:blipFill>
          <a:blip r:embed="rId3"/>
          <a:stretch>
            <a:fillRect/>
          </a:stretch>
        </p:blipFill>
        <p:spPr>
          <a:xfrm>
            <a:off x="6294120" y="2232660"/>
            <a:ext cx="2849880" cy="2783086"/>
          </a:xfrm>
          <a:prstGeom prst="rect">
            <a:avLst/>
          </a:prstGeom>
        </p:spPr>
      </p:pic>
      <p:pic>
        <p:nvPicPr>
          <p:cNvPr id="15" name="Picture 14" descr="intelligent-kids-through-preschool.jpg"/>
          <p:cNvPicPr>
            <a:picLocks noChangeAspect="1"/>
          </p:cNvPicPr>
          <p:nvPr/>
        </p:nvPicPr>
        <p:blipFill>
          <a:blip r:embed="rId4"/>
          <a:stretch>
            <a:fillRect/>
          </a:stretch>
        </p:blipFill>
        <p:spPr>
          <a:xfrm>
            <a:off x="-609600" y="2232660"/>
            <a:ext cx="4876800" cy="2796540"/>
          </a:xfrm>
          <a:prstGeom prst="rect">
            <a:avLst/>
          </a:prstGeom>
        </p:spPr>
      </p:pic>
      <p:sp>
        <p:nvSpPr>
          <p:cNvPr id="18" name="Freeform 17"/>
          <p:cNvSpPr/>
          <p:nvPr/>
        </p:nvSpPr>
        <p:spPr>
          <a:xfrm>
            <a:off x="2764325" y="1403514"/>
            <a:ext cx="3551976" cy="3616859"/>
          </a:xfrm>
          <a:custGeom>
            <a:avLst/>
            <a:gdLst>
              <a:gd name="connsiteX0" fmla="*/ 187105 w 3551976"/>
              <a:gd name="connsiteY0" fmla="*/ 1700542 h 3616859"/>
              <a:gd name="connsiteX1" fmla="*/ 1128665 w 3551976"/>
              <a:gd name="connsiteY1" fmla="*/ 3094776 h 3616859"/>
              <a:gd name="connsiteX2" fmla="*/ 2495738 w 3551976"/>
              <a:gd name="connsiteY2" fmla="*/ 3538396 h 3616859"/>
              <a:gd name="connsiteX3" fmla="*/ 3310550 w 3551976"/>
              <a:gd name="connsiteY3" fmla="*/ 2623996 h 3616859"/>
              <a:gd name="connsiteX4" fmla="*/ 3392031 w 3551976"/>
              <a:gd name="connsiteY4" fmla="*/ 1193548 h 3616859"/>
              <a:gd name="connsiteX5" fmla="*/ 3066107 w 3551976"/>
              <a:gd name="connsiteY5" fmla="*/ 297255 h 3616859"/>
              <a:gd name="connsiteX6" fmla="*/ 476816 w 3551976"/>
              <a:gd name="connsiteY6" fmla="*/ 233881 h 3616859"/>
              <a:gd name="connsiteX7" fmla="*/ 187105 w 3551976"/>
              <a:gd name="connsiteY7" fmla="*/ 1700542 h 361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51976" h="3616859">
                <a:moveTo>
                  <a:pt x="187105" y="1700542"/>
                </a:moveTo>
                <a:cubicBezTo>
                  <a:pt x="295746" y="2177358"/>
                  <a:pt x="743893" y="2788467"/>
                  <a:pt x="1128665" y="3094776"/>
                </a:cubicBezTo>
                <a:cubicBezTo>
                  <a:pt x="1513437" y="3401085"/>
                  <a:pt x="2132091" y="3616859"/>
                  <a:pt x="2495738" y="3538396"/>
                </a:cubicBezTo>
                <a:cubicBezTo>
                  <a:pt x="2859385" y="3459933"/>
                  <a:pt x="3161168" y="3014804"/>
                  <a:pt x="3310550" y="2623996"/>
                </a:cubicBezTo>
                <a:cubicBezTo>
                  <a:pt x="3459932" y="2233188"/>
                  <a:pt x="3432772" y="1581338"/>
                  <a:pt x="3392031" y="1193548"/>
                </a:cubicBezTo>
                <a:cubicBezTo>
                  <a:pt x="3351291" y="805758"/>
                  <a:pt x="3551976" y="457200"/>
                  <a:pt x="3066107" y="297255"/>
                </a:cubicBezTo>
                <a:cubicBezTo>
                  <a:pt x="2580238" y="137310"/>
                  <a:pt x="953632" y="0"/>
                  <a:pt x="476816" y="233881"/>
                </a:cubicBezTo>
                <a:cubicBezTo>
                  <a:pt x="0" y="467762"/>
                  <a:pt x="78464" y="1223726"/>
                  <a:pt x="187105" y="1700542"/>
                </a:cubicBezTo>
                <a:close/>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p:cNvSpPr txBox="1"/>
          <p:nvPr/>
        </p:nvSpPr>
        <p:spPr>
          <a:xfrm>
            <a:off x="2819400" y="2722250"/>
            <a:ext cx="3352800" cy="738664"/>
          </a:xfrm>
          <a:prstGeom prst="rect">
            <a:avLst/>
          </a:prstGeom>
          <a:noFill/>
        </p:spPr>
        <p:txBody>
          <a:bodyPr wrap="square" rtlCol="0">
            <a:spAutoFit/>
          </a:bodyPr>
          <a:lstStyle/>
          <a:p>
            <a:pPr algn="ctr"/>
            <a:r>
              <a:rPr lang="en-GB" sz="2100" dirty="0" smtClean="0"/>
              <a:t>By the end, you’ll be somewhere in between...</a:t>
            </a:r>
            <a:endParaRPr lang="en-GB" sz="21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6</a:t>
            </a:r>
            <a:endParaRPr lang="fr-CA" dirty="0"/>
          </a:p>
        </p:txBody>
      </p:sp>
      <p:pic>
        <p:nvPicPr>
          <p:cNvPr id="10" name="Picture 9" descr="blog-managing-customer-expectations.png"/>
          <p:cNvPicPr>
            <a:picLocks noChangeAspect="1"/>
          </p:cNvPicPr>
          <p:nvPr/>
        </p:nvPicPr>
        <p:blipFill>
          <a:blip r:embed="rId3"/>
          <a:stretch>
            <a:fillRect/>
          </a:stretch>
        </p:blipFill>
        <p:spPr>
          <a:xfrm>
            <a:off x="1981200" y="914400"/>
            <a:ext cx="4953000" cy="1812073"/>
          </a:xfrm>
          <a:prstGeom prst="rect">
            <a:avLst/>
          </a:prstGeom>
        </p:spPr>
      </p:pic>
      <p:sp>
        <p:nvSpPr>
          <p:cNvPr id="16" name="TextBox 15"/>
          <p:cNvSpPr txBox="1"/>
          <p:nvPr/>
        </p:nvSpPr>
        <p:spPr>
          <a:xfrm>
            <a:off x="0" y="2750403"/>
            <a:ext cx="9144000" cy="830997"/>
          </a:xfrm>
          <a:prstGeom prst="rect">
            <a:avLst/>
          </a:prstGeom>
          <a:noFill/>
        </p:spPr>
        <p:txBody>
          <a:bodyPr wrap="square" rtlCol="0">
            <a:spAutoFit/>
          </a:bodyPr>
          <a:lstStyle/>
          <a:p>
            <a:r>
              <a:rPr lang="en-GB" sz="2400" dirty="0" smtClean="0"/>
              <a:t>• You </a:t>
            </a:r>
            <a:r>
              <a:rPr lang="en-GB" sz="2400" b="1" dirty="0" smtClean="0"/>
              <a:t>know how to program</a:t>
            </a:r>
            <a:r>
              <a:rPr lang="en-GB" sz="2400" dirty="0" smtClean="0"/>
              <a:t>.</a:t>
            </a:r>
          </a:p>
          <a:p>
            <a:r>
              <a:rPr lang="en-GB" sz="2400" dirty="0" smtClean="0"/>
              <a:t>	= at least one high-level language + data structures</a:t>
            </a:r>
            <a:endParaRPr lang="en-GB" sz="2400" dirty="0"/>
          </a:p>
        </p:txBody>
      </p:sp>
      <p:pic>
        <p:nvPicPr>
          <p:cNvPr id="17" name="Picture 16" descr="java_logo2.jpg"/>
          <p:cNvPicPr>
            <a:picLocks noChangeAspect="1"/>
          </p:cNvPicPr>
          <p:nvPr/>
        </p:nvPicPr>
        <p:blipFill>
          <a:blip r:embed="rId4"/>
          <a:stretch>
            <a:fillRect/>
          </a:stretch>
        </p:blipFill>
        <p:spPr>
          <a:xfrm>
            <a:off x="1219200" y="3505200"/>
            <a:ext cx="3323897" cy="2044700"/>
          </a:xfrm>
          <a:prstGeom prst="rect">
            <a:avLst/>
          </a:prstGeom>
        </p:spPr>
      </p:pic>
      <p:pic>
        <p:nvPicPr>
          <p:cNvPr id="20" name="Picture 19" descr="python_sh-600x600.png"/>
          <p:cNvPicPr>
            <a:picLocks noChangeAspect="1"/>
          </p:cNvPicPr>
          <p:nvPr/>
        </p:nvPicPr>
        <p:blipFill>
          <a:blip r:embed="rId5" cstate="print"/>
          <a:stretch>
            <a:fillRect/>
          </a:stretch>
        </p:blipFill>
        <p:spPr>
          <a:xfrm>
            <a:off x="5486400" y="3505200"/>
            <a:ext cx="1902600" cy="1902600"/>
          </a:xfrm>
          <a:prstGeom prst="rect">
            <a:avLst/>
          </a:prstGeom>
        </p:spPr>
      </p:pic>
      <p:sp>
        <p:nvSpPr>
          <p:cNvPr id="21" name="TextBox 20"/>
          <p:cNvSpPr txBox="1"/>
          <p:nvPr/>
        </p:nvSpPr>
        <p:spPr>
          <a:xfrm>
            <a:off x="0" y="5417403"/>
            <a:ext cx="9144000" cy="707886"/>
          </a:xfrm>
          <a:prstGeom prst="rect">
            <a:avLst/>
          </a:prstGeom>
          <a:noFill/>
        </p:spPr>
        <p:txBody>
          <a:bodyPr wrap="square" rtlCol="0">
            <a:spAutoFit/>
          </a:bodyPr>
          <a:lstStyle/>
          <a:p>
            <a:pPr algn="ctr"/>
            <a:r>
              <a:rPr lang="en-GB" sz="2000" dirty="0" smtClean="0"/>
              <a:t>We’ll use specific simulation software, and will </a:t>
            </a:r>
            <a:r>
              <a:rPr lang="en-GB" sz="2000" b="1" dirty="0" smtClean="0">
                <a:solidFill>
                  <a:srgbClr val="FF0000"/>
                </a:solidFill>
              </a:rPr>
              <a:t>also be programming </a:t>
            </a:r>
            <a:r>
              <a:rPr lang="en-GB" sz="2000" dirty="0" smtClean="0"/>
              <a:t>(particularly for projects) in either Java or Python. </a:t>
            </a:r>
            <a:r>
              <a:rPr lang="en-GB" sz="2000" b="1" dirty="0" smtClean="0">
                <a:solidFill>
                  <a:srgbClr val="FF0000"/>
                </a:solidFill>
              </a:rPr>
              <a:t>Knowing one helps for projects but isn’t a pre-req</a:t>
            </a:r>
            <a:r>
              <a:rPr lang="en-GB" sz="2000" dirty="0" smtClean="0"/>
              <a:t>.</a:t>
            </a:r>
            <a:endParaRPr lang="en-GB" sz="2000" dirty="0"/>
          </a:p>
        </p:txBody>
      </p:sp>
      <p:sp>
        <p:nvSpPr>
          <p:cNvPr id="22" name="TextBox 21"/>
          <p:cNvSpPr txBox="1"/>
          <p:nvPr/>
        </p:nvSpPr>
        <p:spPr>
          <a:xfrm>
            <a:off x="0" y="1143000"/>
            <a:ext cx="1981200" cy="1015663"/>
          </a:xfrm>
          <a:prstGeom prst="rect">
            <a:avLst/>
          </a:prstGeom>
          <a:noFill/>
        </p:spPr>
        <p:txBody>
          <a:bodyPr wrap="square" rtlCol="0">
            <a:spAutoFit/>
          </a:bodyPr>
          <a:lstStyle/>
          <a:p>
            <a:pPr algn="r"/>
            <a:r>
              <a:rPr lang="en-GB" sz="6000" b="1" i="1" dirty="0" smtClean="0"/>
              <a:t>My</a:t>
            </a:r>
            <a:endParaRPr lang="en-GB" sz="60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7</a:t>
            </a:r>
            <a:endParaRPr lang="fr-CA" dirty="0"/>
          </a:p>
        </p:txBody>
      </p:sp>
      <p:pic>
        <p:nvPicPr>
          <p:cNvPr id="10" name="Picture 9" descr="blog-managing-customer-expectations.png"/>
          <p:cNvPicPr>
            <a:picLocks noChangeAspect="1"/>
          </p:cNvPicPr>
          <p:nvPr/>
        </p:nvPicPr>
        <p:blipFill>
          <a:blip r:embed="rId3"/>
          <a:stretch>
            <a:fillRect/>
          </a:stretch>
        </p:blipFill>
        <p:spPr>
          <a:xfrm>
            <a:off x="1981200" y="914400"/>
            <a:ext cx="4953000" cy="1812073"/>
          </a:xfrm>
          <a:prstGeom prst="rect">
            <a:avLst/>
          </a:prstGeom>
        </p:spPr>
      </p:pic>
      <p:sp>
        <p:nvSpPr>
          <p:cNvPr id="16" name="TextBox 15"/>
          <p:cNvSpPr txBox="1"/>
          <p:nvPr/>
        </p:nvSpPr>
        <p:spPr>
          <a:xfrm>
            <a:off x="0" y="2750403"/>
            <a:ext cx="9144000" cy="830997"/>
          </a:xfrm>
          <a:prstGeom prst="rect">
            <a:avLst/>
          </a:prstGeom>
          <a:noFill/>
        </p:spPr>
        <p:txBody>
          <a:bodyPr wrap="square" rtlCol="0">
            <a:spAutoFit/>
          </a:bodyPr>
          <a:lstStyle/>
          <a:p>
            <a:r>
              <a:rPr lang="en-GB" sz="2400" dirty="0" smtClean="0"/>
              <a:t>• You </a:t>
            </a:r>
            <a:r>
              <a:rPr lang="en-GB" sz="2400" b="1" dirty="0" smtClean="0"/>
              <a:t>know how to program</a:t>
            </a:r>
            <a:r>
              <a:rPr lang="en-GB" sz="2400" dirty="0" smtClean="0"/>
              <a:t>.</a:t>
            </a:r>
          </a:p>
          <a:p>
            <a:r>
              <a:rPr lang="en-GB" sz="2400" dirty="0" smtClean="0"/>
              <a:t>	= at least one high-level language + data structures</a:t>
            </a:r>
            <a:endParaRPr lang="en-GB" sz="2400" dirty="0"/>
          </a:p>
        </p:txBody>
      </p:sp>
      <p:pic>
        <p:nvPicPr>
          <p:cNvPr id="11" name="Picture 10" descr="caution-sign-clipart-4T9yM57TE.png"/>
          <p:cNvPicPr>
            <a:picLocks noChangeAspect="1"/>
          </p:cNvPicPr>
          <p:nvPr/>
        </p:nvPicPr>
        <p:blipFill>
          <a:blip r:embed="rId4"/>
          <a:stretch>
            <a:fillRect/>
          </a:stretch>
        </p:blipFill>
        <p:spPr>
          <a:xfrm>
            <a:off x="0" y="3810000"/>
            <a:ext cx="2362200" cy="2062988"/>
          </a:xfrm>
          <a:prstGeom prst="rect">
            <a:avLst/>
          </a:prstGeom>
        </p:spPr>
      </p:pic>
      <p:pic>
        <p:nvPicPr>
          <p:cNvPr id="15" name="Picture 14" descr="caution-sign-clipart-4T9yM57TE.png"/>
          <p:cNvPicPr>
            <a:picLocks noChangeAspect="1"/>
          </p:cNvPicPr>
          <p:nvPr/>
        </p:nvPicPr>
        <p:blipFill>
          <a:blip r:embed="rId4"/>
          <a:stretch>
            <a:fillRect/>
          </a:stretch>
        </p:blipFill>
        <p:spPr>
          <a:xfrm>
            <a:off x="6781800" y="3810000"/>
            <a:ext cx="2362200" cy="2062988"/>
          </a:xfrm>
          <a:prstGeom prst="rect">
            <a:avLst/>
          </a:prstGeom>
        </p:spPr>
      </p:pic>
      <p:sp>
        <p:nvSpPr>
          <p:cNvPr id="18" name="TextBox 17"/>
          <p:cNvSpPr txBox="1"/>
          <p:nvPr/>
        </p:nvSpPr>
        <p:spPr>
          <a:xfrm>
            <a:off x="1752600" y="3886200"/>
            <a:ext cx="5638800" cy="1107996"/>
          </a:xfrm>
          <a:prstGeom prst="rect">
            <a:avLst/>
          </a:prstGeom>
          <a:noFill/>
        </p:spPr>
        <p:txBody>
          <a:bodyPr wrap="square" rtlCol="0">
            <a:spAutoFit/>
          </a:bodyPr>
          <a:lstStyle/>
          <a:p>
            <a:pPr algn="ctr"/>
            <a:r>
              <a:rPr lang="en-GB" sz="2200" dirty="0" smtClean="0"/>
              <a:t>If I give you something to program, I assume programming isn’t going to be a problem. I </a:t>
            </a:r>
            <a:r>
              <a:rPr lang="en-GB" sz="2200" b="1" dirty="0" smtClean="0">
                <a:solidFill>
                  <a:srgbClr val="FF0000"/>
                </a:solidFill>
              </a:rPr>
              <a:t>won’t answer programming-related questions.</a:t>
            </a:r>
            <a:endParaRPr lang="en-GB" sz="2200" b="1" dirty="0">
              <a:solidFill>
                <a:srgbClr val="FF0000"/>
              </a:solidFill>
            </a:endParaRPr>
          </a:p>
        </p:txBody>
      </p:sp>
      <p:sp>
        <p:nvSpPr>
          <p:cNvPr id="19" name="TextBox 18"/>
          <p:cNvSpPr txBox="1"/>
          <p:nvPr/>
        </p:nvSpPr>
        <p:spPr>
          <a:xfrm>
            <a:off x="2133600" y="5181600"/>
            <a:ext cx="4953000" cy="430887"/>
          </a:xfrm>
          <a:prstGeom prst="rect">
            <a:avLst/>
          </a:prstGeom>
          <a:noFill/>
        </p:spPr>
        <p:txBody>
          <a:bodyPr wrap="square" rtlCol="0">
            <a:spAutoFit/>
          </a:bodyPr>
          <a:lstStyle/>
          <a:p>
            <a:pPr algn="ctr"/>
            <a:r>
              <a:rPr lang="en-GB" sz="2200" dirty="0" smtClean="0"/>
              <a:t>I’ll answer methodological questions.</a:t>
            </a:r>
            <a:endParaRPr lang="en-GB" sz="2200" b="1" dirty="0">
              <a:solidFill>
                <a:srgbClr val="FF0000"/>
              </a:solidFill>
            </a:endParaRPr>
          </a:p>
        </p:txBody>
      </p:sp>
      <p:sp>
        <p:nvSpPr>
          <p:cNvPr id="22" name="TextBox 21"/>
          <p:cNvSpPr txBox="1"/>
          <p:nvPr/>
        </p:nvSpPr>
        <p:spPr>
          <a:xfrm>
            <a:off x="0" y="1143000"/>
            <a:ext cx="1981200" cy="1015663"/>
          </a:xfrm>
          <a:prstGeom prst="rect">
            <a:avLst/>
          </a:prstGeom>
          <a:noFill/>
        </p:spPr>
        <p:txBody>
          <a:bodyPr wrap="square" rtlCol="0">
            <a:spAutoFit/>
          </a:bodyPr>
          <a:lstStyle/>
          <a:p>
            <a:pPr algn="r"/>
            <a:r>
              <a:rPr lang="en-GB" sz="6000" b="1" i="1" dirty="0" smtClean="0"/>
              <a:t>My</a:t>
            </a:r>
            <a:endParaRPr lang="en-GB" sz="60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8</a:t>
            </a:r>
            <a:endParaRPr lang="fr-CA" dirty="0"/>
          </a:p>
        </p:txBody>
      </p:sp>
      <p:pic>
        <p:nvPicPr>
          <p:cNvPr id="10" name="Picture 9" descr="blog-managing-customer-expectations.png"/>
          <p:cNvPicPr>
            <a:picLocks noChangeAspect="1"/>
          </p:cNvPicPr>
          <p:nvPr/>
        </p:nvPicPr>
        <p:blipFill>
          <a:blip r:embed="rId3"/>
          <a:stretch>
            <a:fillRect/>
          </a:stretch>
        </p:blipFill>
        <p:spPr>
          <a:xfrm>
            <a:off x="1981200" y="914400"/>
            <a:ext cx="4953000" cy="1812073"/>
          </a:xfrm>
          <a:prstGeom prst="rect">
            <a:avLst/>
          </a:prstGeom>
        </p:spPr>
      </p:pic>
      <p:sp>
        <p:nvSpPr>
          <p:cNvPr id="16" name="TextBox 15"/>
          <p:cNvSpPr txBox="1"/>
          <p:nvPr/>
        </p:nvSpPr>
        <p:spPr>
          <a:xfrm>
            <a:off x="0" y="2750403"/>
            <a:ext cx="9144000" cy="461665"/>
          </a:xfrm>
          <a:prstGeom prst="rect">
            <a:avLst/>
          </a:prstGeom>
          <a:noFill/>
        </p:spPr>
        <p:txBody>
          <a:bodyPr wrap="square" rtlCol="0">
            <a:spAutoFit/>
          </a:bodyPr>
          <a:lstStyle/>
          <a:p>
            <a:r>
              <a:rPr lang="en-GB" sz="2400" dirty="0" smtClean="0"/>
              <a:t>• You are reasonably </a:t>
            </a:r>
            <a:r>
              <a:rPr lang="en-GB" sz="2400" b="1" dirty="0" smtClean="0"/>
              <a:t>independent</a:t>
            </a:r>
            <a:r>
              <a:rPr lang="en-GB" sz="2400" dirty="0" smtClean="0"/>
              <a:t>.</a:t>
            </a:r>
          </a:p>
        </p:txBody>
      </p:sp>
      <p:pic>
        <p:nvPicPr>
          <p:cNvPr id="17" name="Picture 16" descr="Baby-Bird-Learning-to-Fly1.jpg"/>
          <p:cNvPicPr>
            <a:picLocks noChangeAspect="1"/>
          </p:cNvPicPr>
          <p:nvPr/>
        </p:nvPicPr>
        <p:blipFill>
          <a:blip r:embed="rId4"/>
          <a:srcRect t="23379"/>
          <a:stretch>
            <a:fillRect/>
          </a:stretch>
        </p:blipFill>
        <p:spPr>
          <a:xfrm>
            <a:off x="5003800" y="2222500"/>
            <a:ext cx="4064000" cy="3721100"/>
          </a:xfrm>
          <a:prstGeom prst="rect">
            <a:avLst/>
          </a:prstGeom>
        </p:spPr>
      </p:pic>
      <p:sp>
        <p:nvSpPr>
          <p:cNvPr id="21" name="TextBox 20"/>
          <p:cNvSpPr txBox="1"/>
          <p:nvPr/>
        </p:nvSpPr>
        <p:spPr>
          <a:xfrm>
            <a:off x="0" y="3581400"/>
            <a:ext cx="5029200" cy="461665"/>
          </a:xfrm>
          <a:prstGeom prst="rect">
            <a:avLst/>
          </a:prstGeom>
          <a:noFill/>
        </p:spPr>
        <p:txBody>
          <a:bodyPr wrap="square" rtlCol="0">
            <a:spAutoFit/>
          </a:bodyPr>
          <a:lstStyle/>
          <a:p>
            <a:pPr algn="ctr"/>
            <a:r>
              <a:rPr lang="en-GB" sz="2400" dirty="0" smtClean="0">
                <a:latin typeface="Calibri"/>
                <a:cs typeface="Calibri"/>
              </a:rPr>
              <a:t>→ </a:t>
            </a:r>
            <a:r>
              <a:rPr lang="en-GB" sz="2400" dirty="0" smtClean="0"/>
              <a:t>There is no TA for this course. </a:t>
            </a:r>
            <a:endParaRPr lang="en-GB" sz="2400" dirty="0"/>
          </a:p>
        </p:txBody>
      </p:sp>
      <p:sp>
        <p:nvSpPr>
          <p:cNvPr id="22" name="TextBox 21"/>
          <p:cNvSpPr txBox="1"/>
          <p:nvPr/>
        </p:nvSpPr>
        <p:spPr>
          <a:xfrm>
            <a:off x="0" y="4419600"/>
            <a:ext cx="5029200" cy="1200329"/>
          </a:xfrm>
          <a:prstGeom prst="rect">
            <a:avLst/>
          </a:prstGeom>
          <a:noFill/>
        </p:spPr>
        <p:txBody>
          <a:bodyPr wrap="square" rtlCol="0">
            <a:spAutoFit/>
          </a:bodyPr>
          <a:lstStyle/>
          <a:p>
            <a:pPr algn="ctr"/>
            <a:r>
              <a:rPr lang="en-GB" sz="2400" dirty="0" smtClean="0">
                <a:latin typeface="Calibri"/>
                <a:cs typeface="Calibri"/>
              </a:rPr>
              <a:t>→ </a:t>
            </a:r>
            <a:r>
              <a:rPr lang="en-GB" sz="2400" dirty="0" smtClean="0"/>
              <a:t>Occasionally I’ll ask you to use new software, and you’ll learn how to by reading and watching videos.</a:t>
            </a:r>
            <a:endParaRPr lang="en-GB" sz="2400" dirty="0"/>
          </a:p>
        </p:txBody>
      </p:sp>
      <p:sp>
        <p:nvSpPr>
          <p:cNvPr id="24" name="TextBox 23"/>
          <p:cNvSpPr txBox="1"/>
          <p:nvPr/>
        </p:nvSpPr>
        <p:spPr>
          <a:xfrm>
            <a:off x="0" y="1143000"/>
            <a:ext cx="1981200" cy="1015663"/>
          </a:xfrm>
          <a:prstGeom prst="rect">
            <a:avLst/>
          </a:prstGeom>
          <a:noFill/>
        </p:spPr>
        <p:txBody>
          <a:bodyPr wrap="square" rtlCol="0">
            <a:spAutoFit/>
          </a:bodyPr>
          <a:lstStyle/>
          <a:p>
            <a:pPr algn="r"/>
            <a:r>
              <a:rPr lang="en-GB" sz="6000" b="1" i="1" dirty="0" smtClean="0"/>
              <a:t>My</a:t>
            </a:r>
            <a:endParaRPr lang="en-GB" sz="60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0" y="304800"/>
            <a:ext cx="9144000" cy="579438"/>
          </a:xfrm>
          <a:prstGeom prst="rect">
            <a:avLst/>
          </a:prstGeom>
          <a:noFill/>
          <a:ln w="9525">
            <a:noFill/>
            <a:miter lim="800000"/>
            <a:headEnd/>
            <a:tailEnd/>
          </a:ln>
          <a:effectLst/>
        </p:spPr>
        <p:txBody>
          <a:bodyPr>
            <a:spAutoFit/>
          </a:bodyPr>
          <a:lstStyle/>
          <a:p>
            <a:pPr algn="ctr">
              <a:spcBef>
                <a:spcPct val="50000"/>
              </a:spcBef>
            </a:pPr>
            <a:r>
              <a:rPr lang="fr-FR" sz="3200" b="1" dirty="0" smtClean="0">
                <a:effectLst>
                  <a:outerShdw blurRad="38100" dist="38100" dir="2700000" algn="tl">
                    <a:srgbClr val="C0C0C0"/>
                  </a:outerShdw>
                </a:effectLst>
              </a:rPr>
              <a:t>This </a:t>
            </a:r>
            <a:r>
              <a:rPr lang="fr-FR" sz="3200" b="1" dirty="0" err="1" smtClean="0">
                <a:effectLst>
                  <a:outerShdw blurRad="38100" dist="38100" dir="2700000" algn="tl">
                    <a:srgbClr val="C0C0C0"/>
                  </a:outerShdw>
                </a:effectLst>
              </a:rPr>
              <a:t>is</a:t>
            </a:r>
            <a:r>
              <a:rPr lang="fr-FR" sz="3200" b="1" dirty="0" smtClean="0">
                <a:effectLst>
                  <a:outerShdw blurRad="38100" dist="38100" dir="2700000" algn="tl">
                    <a:srgbClr val="C0C0C0"/>
                  </a:outerShdw>
                </a:effectLst>
              </a:rPr>
              <a:t> a </a:t>
            </a:r>
            <a:r>
              <a:rPr lang="fr-FR" sz="3200" b="1" u="sng" dirty="0" err="1" smtClean="0">
                <a:solidFill>
                  <a:srgbClr val="FF0000"/>
                </a:solidFill>
                <a:effectLst>
                  <a:outerShdw blurRad="38100" dist="38100" dir="2700000" algn="tl">
                    <a:srgbClr val="C0C0C0"/>
                  </a:outerShdw>
                </a:effectLst>
              </a:rPr>
              <a:t>research</a:t>
            </a:r>
            <a:r>
              <a:rPr lang="fr-FR" sz="3200" b="1" dirty="0" smtClean="0">
                <a:effectLst>
                  <a:outerShdw blurRad="38100" dist="38100" dir="2700000" algn="tl">
                    <a:srgbClr val="C0C0C0"/>
                  </a:outerShdw>
                </a:effectLst>
              </a:rPr>
              <a:t> course.</a:t>
            </a:r>
            <a:endParaRPr lang="fr-FR" sz="3200" b="1" dirty="0">
              <a:effectLst>
                <a:outerShdw blurRad="38100" dist="38100" dir="2700000" algn="tl">
                  <a:srgbClr val="C0C0C0"/>
                </a:outerShdw>
              </a:effectLst>
            </a:endParaRPr>
          </a:p>
        </p:txBody>
      </p:sp>
      <p:pic>
        <p:nvPicPr>
          <p:cNvPr id="12" name="Picture 11" descr="banner.gif"/>
          <p:cNvPicPr>
            <a:picLocks noChangeAspect="1"/>
          </p:cNvPicPr>
          <p:nvPr/>
        </p:nvPicPr>
        <p:blipFill>
          <a:blip r:embed="rId2"/>
          <a:stretch>
            <a:fillRect/>
          </a:stretch>
        </p:blipFill>
        <p:spPr>
          <a:xfrm>
            <a:off x="0" y="6259173"/>
            <a:ext cx="9144000" cy="598827"/>
          </a:xfrm>
          <a:prstGeom prst="rect">
            <a:avLst/>
          </a:prstGeom>
        </p:spPr>
      </p:pic>
      <p:sp>
        <p:nvSpPr>
          <p:cNvPr id="13" name="Text Box 8"/>
          <p:cNvSpPr txBox="1">
            <a:spLocks noChangeArrowheads="1"/>
          </p:cNvSpPr>
          <p:nvPr/>
        </p:nvSpPr>
        <p:spPr bwMode="auto">
          <a:xfrm>
            <a:off x="2484438" y="6356350"/>
            <a:ext cx="6659562" cy="369332"/>
          </a:xfrm>
          <a:prstGeom prst="rect">
            <a:avLst/>
          </a:prstGeom>
          <a:noFill/>
          <a:ln w="9525">
            <a:noFill/>
            <a:miter lim="800000"/>
            <a:headEnd/>
            <a:tailEnd/>
          </a:ln>
          <a:effectLst/>
        </p:spPr>
        <p:txBody>
          <a:bodyPr>
            <a:spAutoFit/>
          </a:bodyPr>
          <a:lstStyle/>
          <a:p>
            <a:pPr algn="ctr">
              <a:spcBef>
                <a:spcPct val="50000"/>
              </a:spcBef>
            </a:pPr>
            <a:r>
              <a:rPr lang="fr-FR" dirty="0" smtClean="0"/>
              <a:t>How </a:t>
            </a:r>
            <a:r>
              <a:rPr lang="fr-FR" dirty="0" err="1" smtClean="0"/>
              <a:t>does</a:t>
            </a:r>
            <a:r>
              <a:rPr lang="fr-FR" dirty="0" smtClean="0"/>
              <a:t> </a:t>
            </a:r>
            <a:r>
              <a:rPr lang="fr-FR" dirty="0" err="1" smtClean="0"/>
              <a:t>this</a:t>
            </a:r>
            <a:r>
              <a:rPr lang="fr-FR" dirty="0" smtClean="0"/>
              <a:t> course </a:t>
            </a:r>
            <a:r>
              <a:rPr lang="fr-FR" dirty="0" err="1" smtClean="0"/>
              <a:t>work</a:t>
            </a:r>
            <a:r>
              <a:rPr lang="fr-FR" dirty="0" smtClean="0"/>
              <a:t>?</a:t>
            </a:r>
            <a:endParaRPr lang="fr-FR" dirty="0"/>
          </a:p>
        </p:txBody>
      </p:sp>
      <p:sp>
        <p:nvSpPr>
          <p:cNvPr id="14" name="TextBox 13"/>
          <p:cNvSpPr txBox="1"/>
          <p:nvPr/>
        </p:nvSpPr>
        <p:spPr>
          <a:xfrm>
            <a:off x="8001000" y="6336268"/>
            <a:ext cx="1143000" cy="369332"/>
          </a:xfrm>
          <a:prstGeom prst="rect">
            <a:avLst/>
          </a:prstGeom>
          <a:noFill/>
        </p:spPr>
        <p:txBody>
          <a:bodyPr wrap="square" rtlCol="0">
            <a:spAutoFit/>
          </a:bodyPr>
          <a:lstStyle/>
          <a:p>
            <a:pPr algn="r"/>
            <a:r>
              <a:rPr lang="fr-CA" dirty="0" smtClean="0"/>
              <a:t>9</a:t>
            </a:r>
            <a:endParaRPr lang="fr-CA" dirty="0"/>
          </a:p>
        </p:txBody>
      </p:sp>
      <p:pic>
        <p:nvPicPr>
          <p:cNvPr id="10" name="Picture 9" descr="blog-managing-customer-expectations.png"/>
          <p:cNvPicPr>
            <a:picLocks noChangeAspect="1"/>
          </p:cNvPicPr>
          <p:nvPr/>
        </p:nvPicPr>
        <p:blipFill>
          <a:blip r:embed="rId3"/>
          <a:stretch>
            <a:fillRect/>
          </a:stretch>
        </p:blipFill>
        <p:spPr>
          <a:xfrm>
            <a:off x="1981200" y="914400"/>
            <a:ext cx="4953000" cy="1812073"/>
          </a:xfrm>
          <a:prstGeom prst="rect">
            <a:avLst/>
          </a:prstGeom>
        </p:spPr>
      </p:pic>
      <p:sp>
        <p:nvSpPr>
          <p:cNvPr id="16" name="TextBox 15"/>
          <p:cNvSpPr txBox="1"/>
          <p:nvPr/>
        </p:nvSpPr>
        <p:spPr>
          <a:xfrm>
            <a:off x="0" y="2750403"/>
            <a:ext cx="9144000" cy="461665"/>
          </a:xfrm>
          <a:prstGeom prst="rect">
            <a:avLst/>
          </a:prstGeom>
          <a:noFill/>
        </p:spPr>
        <p:txBody>
          <a:bodyPr wrap="square" rtlCol="0">
            <a:spAutoFit/>
          </a:bodyPr>
          <a:lstStyle/>
          <a:p>
            <a:r>
              <a:rPr lang="en-GB" sz="2400" dirty="0" smtClean="0"/>
              <a:t>• This course is demanding. You’ll need to </a:t>
            </a:r>
            <a:r>
              <a:rPr lang="en-GB" sz="2400" b="1" dirty="0" smtClean="0"/>
              <a:t>put in the work</a:t>
            </a:r>
            <a:r>
              <a:rPr lang="en-GB" sz="2400" dirty="0" smtClean="0"/>
              <a:t>.</a:t>
            </a:r>
          </a:p>
        </p:txBody>
      </p:sp>
      <p:sp>
        <p:nvSpPr>
          <p:cNvPr id="21" name="TextBox 20"/>
          <p:cNvSpPr txBox="1"/>
          <p:nvPr/>
        </p:nvSpPr>
        <p:spPr>
          <a:xfrm>
            <a:off x="0" y="3733800"/>
            <a:ext cx="9220200" cy="461665"/>
          </a:xfrm>
          <a:prstGeom prst="rect">
            <a:avLst/>
          </a:prstGeom>
          <a:noFill/>
        </p:spPr>
        <p:txBody>
          <a:bodyPr wrap="square" rtlCol="0">
            <a:spAutoFit/>
          </a:bodyPr>
          <a:lstStyle/>
          <a:p>
            <a:pPr algn="ctr"/>
            <a:r>
              <a:rPr lang="en-GB" sz="2400" dirty="0" smtClean="0">
                <a:latin typeface="Calibri"/>
                <a:cs typeface="Calibri"/>
              </a:rPr>
              <a:t>→ </a:t>
            </a:r>
            <a:r>
              <a:rPr lang="en-GB" sz="2400" dirty="0" smtClean="0"/>
              <a:t>I’ve failed multiple students in every single special topics course.</a:t>
            </a:r>
            <a:endParaRPr lang="en-GB" sz="2400" dirty="0"/>
          </a:p>
        </p:txBody>
      </p:sp>
      <p:sp>
        <p:nvSpPr>
          <p:cNvPr id="22" name="TextBox 21"/>
          <p:cNvSpPr txBox="1"/>
          <p:nvPr/>
        </p:nvSpPr>
        <p:spPr>
          <a:xfrm>
            <a:off x="0" y="4648200"/>
            <a:ext cx="9144000" cy="830997"/>
          </a:xfrm>
          <a:prstGeom prst="rect">
            <a:avLst/>
          </a:prstGeom>
          <a:noFill/>
        </p:spPr>
        <p:txBody>
          <a:bodyPr wrap="square" rtlCol="0">
            <a:spAutoFit/>
          </a:bodyPr>
          <a:lstStyle/>
          <a:p>
            <a:pPr algn="ctr"/>
            <a:r>
              <a:rPr lang="en-GB" sz="2400" dirty="0" smtClean="0">
                <a:latin typeface="Calibri"/>
                <a:cs typeface="Calibri"/>
              </a:rPr>
              <a:t>→ </a:t>
            </a:r>
            <a:r>
              <a:rPr lang="en-GB" sz="2400" dirty="0" smtClean="0"/>
              <a:t>A mandatory course (e.g. Database, Unix) slows down for students as they need to pass. A special topics course does not need to slow down.</a:t>
            </a:r>
            <a:endParaRPr lang="en-GB" sz="2400" dirty="0"/>
          </a:p>
        </p:txBody>
      </p:sp>
      <p:sp>
        <p:nvSpPr>
          <p:cNvPr id="11" name="TextBox 10"/>
          <p:cNvSpPr txBox="1"/>
          <p:nvPr/>
        </p:nvSpPr>
        <p:spPr>
          <a:xfrm>
            <a:off x="0" y="1143000"/>
            <a:ext cx="1981200" cy="1015663"/>
          </a:xfrm>
          <a:prstGeom prst="rect">
            <a:avLst/>
          </a:prstGeom>
          <a:noFill/>
        </p:spPr>
        <p:txBody>
          <a:bodyPr wrap="square" rtlCol="0">
            <a:spAutoFit/>
          </a:bodyPr>
          <a:lstStyle/>
          <a:p>
            <a:pPr algn="r"/>
            <a:r>
              <a:rPr lang="en-GB" sz="6000" b="1" i="1" dirty="0" smtClean="0"/>
              <a:t>My</a:t>
            </a:r>
            <a:endParaRPr lang="en-GB" sz="6000" b="1"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2451</TotalTime>
  <Words>2281</Words>
  <Application>Microsoft Office PowerPoint</Application>
  <PresentationFormat>On-screen Show (4:3)</PresentationFormat>
  <Paragraphs>252</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Aqualonne</dc:creator>
  <cp:lastModifiedBy>Aqualonne</cp:lastModifiedBy>
  <cp:revision>647</cp:revision>
  <dcterms:created xsi:type="dcterms:W3CDTF">2006-08-16T00:00:00Z</dcterms:created>
  <dcterms:modified xsi:type="dcterms:W3CDTF">2018-01-16T16:49:24Z</dcterms:modified>
</cp:coreProperties>
</file>